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548640" y="548640"/>
            <a:ext cx="640080" cy="64008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640080" cy="5669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800" b="1" i="0">
                <a:solidFill>
                  <a:srgbClr val="0D1F3C"/>
                </a:solidFill>
                <a:latin typeface="Georgia"/>
              </a:rPr>
              <a:t>01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417320"/>
            <a:ext cx="393192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CULTURAL</a:t>
            </a:r>
          </a:p>
          <a:p>
            <a:pPr>
              <a:lnSpc>
                <a:spcPct val="140000"/>
              </a:lnSpc>
            </a:pPr>
            <a:r>
              <a:rPr sz="1100" b="1" i="0">
                <a:solidFill>
                  <a:srgbClr val="F5A623"/>
                </a:solidFill>
                <a:latin typeface="Arial"/>
              </a:rPr>
              <a:t>BRIEFING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017520"/>
            <a:ext cx="393192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5000"/>
              </a:lnSpc>
            </a:pPr>
            <a:r>
              <a:rPr sz="4200" b="1" i="0">
                <a:solidFill>
                  <a:srgbClr val="FAFAF7"/>
                </a:solidFill>
                <a:latin typeface="Georgia"/>
              </a:rPr>
              <a:t>Guatemala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120640"/>
            <a:ext cx="39319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400" b="0" i="0">
                <a:solidFill>
                  <a:srgbClr val="F5A623"/>
                </a:solidFill>
                <a:latin typeface="Arial"/>
              </a:rPr>
              <a:t>Prepared for: Sales negotiation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5669280"/>
            <a:ext cx="3931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0" i="1">
                <a:solidFill>
                  <a:srgbClr val="FEF3DD"/>
                </a:solidFill>
                <a:latin typeface="Arial"/>
              </a:rPr>
              <a:t>Pipeline context: $250,000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62636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600" b="1" i="1">
                <a:solidFill>
                  <a:srgbClr val="FAFAF7"/>
                </a:solidFill>
                <a:latin typeface="Georgia"/>
              </a:rPr>
              <a:t>GoKulturely</a:t>
            </a:r>
          </a:p>
        </p:txBody>
      </p:sp>
      <p:sp>
        <p:nvSpPr>
          <p:cNvPr id="11" name="Oval 10"/>
          <p:cNvSpPr/>
          <p:nvPr/>
        </p:nvSpPr>
        <p:spPr>
          <a:xfrm>
            <a:off x="2057400" y="6400800"/>
            <a:ext cx="91440" cy="91440"/>
          </a:xfrm>
          <a:prstGeom prst="ellipse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120640" y="1280160"/>
            <a:ext cx="68580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6000" b="0" i="0">
                <a:solidFill>
                  <a:srgbClr val="0D1F3C"/>
                </a:solidFill>
                <a:latin typeface="Georgia"/>
              </a:rPr>
              <a:t>🇬🇹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20640" y="4297680"/>
            <a:ext cx="68580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10000"/>
              </a:lnSpc>
            </a:pPr>
            <a:r>
              <a:rPr sz="2200" b="1" i="0">
                <a:solidFill>
                  <a:srgbClr val="0D1F3C"/>
                </a:solidFill>
                <a:latin typeface="Georgia"/>
              </a:rPr>
              <a:t>Guatemala Cultural Briefing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818120" y="5212080"/>
            <a:ext cx="141732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5120640" y="5440680"/>
            <a:ext cx="6858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100" b="0" i="0">
                <a:solidFill>
                  <a:srgbClr val="6B7280"/>
                </a:solidFill>
                <a:latin typeface="Arial"/>
              </a:rPr>
              <a:t>Generated by GoKulturely · May 01,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120640" y="6446520"/>
            <a:ext cx="68580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800" b="1" i="0">
                <a:solidFill>
                  <a:srgbClr val="0D1F3C"/>
                </a:solidFill>
                <a:latin typeface="Arial"/>
              </a:rPr>
              <a:t>CONFIDENTIAL  ·  PREPARED FOR INTERNAL USE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Y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 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M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AT A GLANCE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Guatemala 🇬🇹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6868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12471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REGION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12471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Americas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365760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365760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391363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CAPITAL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91363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Guatemala City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44652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44652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70255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LANGUAGE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70255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Spanish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235440" y="1691640"/>
            <a:ext cx="2697480" cy="7772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9235440" y="1691640"/>
            <a:ext cx="164592" cy="7772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491472" y="1783080"/>
            <a:ext cx="2368296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CURRENCY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491472" y="2011680"/>
            <a:ext cx="2368296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GTQ (Quetzal)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8680" y="26974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POWER DISTANCE vs. USA</a:t>
            </a:r>
          </a:p>
        </p:txBody>
      </p:sp>
      <p:sp>
        <p:nvSpPr>
          <p:cNvPr id="28" name="Rectangle 27"/>
          <p:cNvSpPr/>
          <p:nvPr/>
        </p:nvSpPr>
        <p:spPr>
          <a:xfrm>
            <a:off x="868680" y="3035808"/>
            <a:ext cx="10972800" cy="36576"/>
          </a:xfrm>
          <a:prstGeom prst="rect">
            <a:avLst/>
          </a:prstGeom>
          <a:solidFill>
            <a:srgbClr val="DADCD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Oval 28"/>
          <p:cNvSpPr/>
          <p:nvPr/>
        </p:nvSpPr>
        <p:spPr>
          <a:xfrm>
            <a:off x="11183111" y="2944368"/>
            <a:ext cx="219456" cy="219456"/>
          </a:xfrm>
          <a:prstGeom prst="ellipse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5148072" y="2944368"/>
            <a:ext cx="219456" cy="219456"/>
          </a:xfrm>
          <a:prstGeom prst="ellipse">
            <a:avLst/>
          </a:prstGeom>
          <a:solidFill>
            <a:srgbClr val="FAFAF7"/>
          </a:solidFill>
          <a:ln w="1905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921239" y="3200400"/>
            <a:ext cx="27432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1" i="0">
                <a:solidFill>
                  <a:srgbClr val="0D1F3C"/>
                </a:solidFill>
                <a:latin typeface="Arial"/>
              </a:rPr>
              <a:t>Guatemala: 95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4343400" y="3200400"/>
            <a:ext cx="18288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900" b="0" i="0">
                <a:solidFill>
                  <a:srgbClr val="8B5A00"/>
                </a:solidFill>
                <a:latin typeface="Arial"/>
              </a:rPr>
              <a:t>USA: 40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345643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0" i="1">
                <a:solidFill>
                  <a:srgbClr val="6B7280"/>
                </a:solidFill>
                <a:latin typeface="Arial"/>
              </a:rPr>
              <a:t>Guatemala is markedly more hierarchical than the US. Always address the senior person first.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🇬🇹 Guatemala  ·  Confidential briefing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THE THREE MOVES THAT LOSE DEALS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Guatemala  ·  Sales negotiation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33271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83080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33271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051560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Pushing for a same-day "yes" with direct close language.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51560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Guatemala uses high-context and indirect. disagreement surfaces through delay, silence, or "lo voy a estudiar". email tone should be warm and formal — cold/transactional language reads as rude.. A blunt close reads as desperate or disrespectful.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051560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51560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Frame the ask as a draft for review. Let the counterpart raise the next step.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4599432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764024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513832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764024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782312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Talking past the senior person to the subject-matter expert.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82312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Among the steepest in the Americas (Hofstede PD 95). Meetings follow the senior person's lead; juniors rarely interject.. Skipping rank breaks the room.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782312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782312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782312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Open and close with the most senior person. Ask experts to brief them, not you.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330183" y="1627632"/>
            <a:ext cx="3611880" cy="48463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94776" y="1719072"/>
            <a:ext cx="9144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200" b="1" i="0">
                <a:solidFill>
                  <a:srgbClr val="F5A623"/>
                </a:solidFill>
                <a:latin typeface="Georgia"/>
              </a:rPr>
              <a:t>03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244584" y="1920240"/>
            <a:ext cx="260604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MISTAKE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494776" y="2587752"/>
            <a:ext cx="3282696" cy="10972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8513063" y="2724912"/>
            <a:ext cx="3246120" cy="11887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200" b="1" i="0">
                <a:solidFill>
                  <a:srgbClr val="0D1F3C"/>
                </a:solidFill>
                <a:latin typeface="Georgia"/>
              </a:rPr>
              <a:t>Opening with discount math before the room agrees on the problem.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513063" y="3959352"/>
            <a:ext cx="32461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Why: Family-conglomerate driven — decisions concentrate at the very top. Private cycles run 8–12 weeks; public-sector cycles slow and opaque.. Leading with price erases your premium.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513063" y="5449824"/>
            <a:ext cx="54864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513063" y="5522976"/>
            <a:ext cx="324612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DO INSTEAD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8513063" y="5788152"/>
            <a:ext cx="3246120" cy="1463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1" i="0">
                <a:solidFill>
                  <a:srgbClr val="0D1F3C"/>
                </a:solidFill>
                <a:latin typeface="Arial"/>
              </a:rPr>
              <a:t>Anchor on the cost of the status quo. Bring price up only after they describe the gap in their own words.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🇬🇹 Guatemala  ·  Confidential briefing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04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V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O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I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COMMUNICATION STYLE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they speak — and how to write back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THEY SPEAK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High-context and indirect. Disagreement surfaces through delay, silence, or "lo voy a estudiar". Email tone should be warm and formal — cold/transactional language reads as rude.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92240" y="1719072"/>
            <a:ext cx="53035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HIERARCHY &amp; TITLES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49224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92240" y="2057400"/>
            <a:ext cx="5303520" cy="1417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Among the steepest in the Americas (Hofstede PD 95). Meetings follow the senior person's lead; juniors rarely interject.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68680" y="370332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EMAIL TONE — GET IT RIGHT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23360"/>
            <a:ext cx="5349240" cy="2331720"/>
          </a:xfrm>
          <a:prstGeom prst="rect">
            <a:avLst/>
          </a:prstGeom>
          <a:solidFill>
            <a:srgbClr val="FAFAF7"/>
          </a:solidFill>
          <a:ln w="7620">
            <a:solidFill>
              <a:srgbClr val="E8ECF4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ounded Rectangle 18"/>
          <p:cNvSpPr/>
          <p:nvPr/>
        </p:nvSpPr>
        <p:spPr>
          <a:xfrm>
            <a:off x="100584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FAFAF7"/>
                </a:solidFill>
                <a:latin typeface="Arial"/>
              </a:rPr>
              <a:t>DON'T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87451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Wrong tone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156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1">
                <a:solidFill>
                  <a:srgbClr val="1A2642"/>
                </a:solidFill>
                <a:latin typeface="Arial"/>
              </a:rPr>
              <a:t>Hi — circling back. Need an answer by Friday. Are we good to go?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492240" y="4023360"/>
            <a:ext cx="5349240" cy="2331720"/>
          </a:xfrm>
          <a:prstGeom prst="rect">
            <a:avLst/>
          </a:prstGeom>
          <a:solidFill>
            <a:srgbClr val="FEF3DD"/>
          </a:solidFill>
          <a:ln w="7620">
            <a:solidFill>
              <a:srgbClr val="F5A62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629400" y="4160520"/>
            <a:ext cx="777240" cy="237744"/>
          </a:xfrm>
          <a:prstGeom prst="roundRect">
            <a:avLst>
              <a:gd name="adj" fmla="val 50000"/>
            </a:avLst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25400" rIns="25400" tIns="0" bIns="0"/>
          <a:lstStyle/>
          <a:p>
            <a:pPr algn="ctr"/>
            <a:r>
              <a:rPr sz="800" b="1">
                <a:solidFill>
                  <a:srgbClr val="0D1F3C"/>
                </a:solidFill>
                <a:latin typeface="Arial"/>
              </a:rPr>
              <a:t>DO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498079" y="4160520"/>
            <a:ext cx="3657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100" b="1" i="0">
                <a:solidFill>
                  <a:srgbClr val="0D1F3C"/>
                </a:solidFill>
                <a:latin typeface="Georgia"/>
              </a:rPr>
              <a:t>Right tone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75120" y="4526280"/>
            <a:ext cx="5074920" cy="1783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900" b="0" i="0">
                <a:solidFill>
                  <a:srgbClr val="1A2642"/>
                </a:solidFill>
                <a:latin typeface="Arial"/>
              </a:rPr>
              <a:t>Dear [Name], thank you for the time you have already invested in this discussion. I wanted to share where we are and ask whether end of next week would work to align on next steps. I appreciate your guidance.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🇬🇹 Guatemala  ·  Confidential briefing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05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S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T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TRUST-BUILDING TIMELINE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How relationships build — and break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68680" y="1719072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HOW RELATIONSHIPS BUILD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68680" y="1947672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868680" y="2057400"/>
            <a:ext cx="10972800" cy="8686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30000"/>
              </a:lnSpc>
            </a:pPr>
            <a:r>
              <a:rPr sz="1100" b="0" i="0">
                <a:solidFill>
                  <a:srgbClr val="1A2642"/>
                </a:solidFill>
                <a:latin typeface="Arial"/>
              </a:rPr>
              <a:t>Family-conglomerate driven — decisions concentrate at the very top. Private cycles run 8–12 weeks; public-sector cycles slow and opaque.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8B5A00"/>
                </a:solidFill>
                <a:latin typeface="Arial"/>
              </a:rPr>
              <a:t>SIGNALS OF TRUST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68680" y="3383280"/>
            <a:ext cx="457200" cy="2286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868680" y="358444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9728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Following through on small commitments faster than promised.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68680" y="408736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Bringing data and a clear point of view to every meeting.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868680" y="4590288"/>
            <a:ext cx="91440" cy="9144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97280" y="452628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Speaking measured, accurate words. Local audiences detect overpromising.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92240" y="3154680"/>
            <a:ext cx="534924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900" b="1" i="0">
                <a:solidFill>
                  <a:srgbClr val="0D1F3C"/>
                </a:solidFill>
                <a:latin typeface="Arial"/>
              </a:rPr>
              <a:t>WHAT DESTROYS TRUST</a:t>
            </a:r>
          </a:p>
        </p:txBody>
      </p:sp>
      <p:sp>
        <p:nvSpPr>
          <p:cNvPr id="23" name="Rectangle 22"/>
          <p:cNvSpPr/>
          <p:nvPr/>
        </p:nvSpPr>
        <p:spPr>
          <a:xfrm>
            <a:off x="6492240" y="3383280"/>
            <a:ext cx="457200" cy="2286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492240" y="358444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720840" y="352044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Switching contacts mid-deal without a warm introduction.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492240" y="4087368"/>
            <a:ext cx="91440" cy="91440"/>
          </a:xfrm>
          <a:prstGeom prst="rect">
            <a:avLst/>
          </a:prstGeom>
          <a:solidFill>
            <a:srgbClr val="FAFAF7"/>
          </a:solidFill>
          <a:ln w="12700">
            <a:solidFill>
              <a:srgbClr val="0D1F3C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720840" y="4023360"/>
            <a:ext cx="507492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5000"/>
              </a:lnSpc>
            </a:pPr>
            <a:r>
              <a:rPr sz="1000" b="0" i="0">
                <a:solidFill>
                  <a:srgbClr val="1A2642"/>
                </a:solidFill>
                <a:latin typeface="Arial"/>
              </a:rPr>
              <a:t>Promising executive sponsorship that does not show up.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608076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1" i="0">
                <a:solidFill>
                  <a:srgbClr val="8B5A00"/>
                </a:solidFill>
                <a:latin typeface="Arial"/>
              </a:rPr>
              <a:t>FACE-SAVING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68680" y="6291072"/>
            <a:ext cx="10972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20000"/>
              </a:lnSpc>
            </a:pPr>
            <a:r>
              <a:rPr sz="800" b="0" i="1">
                <a:solidFill>
                  <a:srgbClr val="6B7280"/>
                </a:solidFill>
                <a:latin typeface="Arial"/>
              </a:rPr>
              <a:t>Do not raise the 1960–96 civil war, military human-rights abuses, or the 1954 US-backed coup. Avoid indigenous vs ladino divides and casual conversation about Guatemala City security.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🇬🇹 Guatemala  ·  Confidential briefing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AFAF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502920" cy="685800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502920" cy="5029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0" y="45720"/>
            <a:ext cx="5029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2200" b="1" i="0">
                <a:solidFill>
                  <a:srgbClr val="0D1F3C"/>
                </a:solidFill>
                <a:latin typeface="Georgia"/>
              </a:rPr>
              <a:t>06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" y="777240"/>
            <a:ext cx="4114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U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P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G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sz="800" b="1" i="0">
                <a:solidFill>
                  <a:srgbClr val="FAFAF7"/>
                </a:solidFill>
                <a:latin typeface="Arial"/>
              </a:rPr>
              <a:t>E</a:t>
            </a:r>
          </a:p>
        </p:txBody>
      </p:sp>
      <p:sp>
        <p:nvSpPr>
          <p:cNvPr id="7" name="Rectangle 6"/>
          <p:cNvSpPr/>
          <p:nvPr/>
        </p:nvSpPr>
        <p:spPr>
          <a:xfrm>
            <a:off x="137160" y="6492240"/>
            <a:ext cx="228600" cy="54864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68680" y="411480"/>
            <a:ext cx="105156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00000"/>
              </a:lnSpc>
            </a:pPr>
            <a:r>
              <a:rPr sz="1000" b="1" i="0">
                <a:solidFill>
                  <a:srgbClr val="8B5A00"/>
                </a:solidFill>
                <a:latin typeface="Arial"/>
              </a:rPr>
              <a:t>YOUR NEXT STEPS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" y="713232"/>
            <a:ext cx="10515600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2800" b="1" i="0">
                <a:solidFill>
                  <a:srgbClr val="0D1F3C"/>
                </a:solidFill>
                <a:latin typeface="Georgia"/>
              </a:rPr>
              <a:t>Two ways to keep building cultural fluency</a:t>
            </a:r>
          </a:p>
        </p:txBody>
      </p:sp>
      <p:sp>
        <p:nvSpPr>
          <p:cNvPr id="10" name="Rectangle 9"/>
          <p:cNvSpPr/>
          <p:nvPr/>
        </p:nvSpPr>
        <p:spPr>
          <a:xfrm>
            <a:off x="868680" y="1508760"/>
            <a:ext cx="640080" cy="36576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868680" y="1828800"/>
            <a:ext cx="10972800" cy="1691640"/>
          </a:xfrm>
          <a:prstGeom prst="rect">
            <a:avLst/>
          </a:prstGeom>
          <a:solidFill>
            <a:srgbClr val="E8ECF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51560" y="192024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F5A623"/>
                </a:solidFill>
                <a:latin typeface="Georgia"/>
              </a:rPr>
              <a:t>01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011680" y="2103120"/>
            <a:ext cx="22860" cy="1188720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240280" y="201168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Practice this sales negotiation before the meeting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40280" y="269748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Demo  →  gokulturely.com/try?country=gt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40280" y="306324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Practice this country with a live AI buyer-side simulator.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8680" y="3703320"/>
            <a:ext cx="10972800" cy="1691640"/>
          </a:xfrm>
          <a:prstGeom prst="rect">
            <a:avLst/>
          </a:prstGeom>
          <a:solidFill>
            <a:srgbClr val="FEF3D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51560" y="3794760"/>
            <a:ext cx="914400" cy="12801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4800" b="1" i="0">
                <a:solidFill>
                  <a:srgbClr val="0D1F3C"/>
                </a:solidFill>
                <a:latin typeface="Georgia"/>
              </a:rPr>
              <a:t>02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011680" y="3977639"/>
            <a:ext cx="22860" cy="1188720"/>
          </a:xfrm>
          <a:prstGeom prst="rect">
            <a:avLst/>
          </a:prstGeom>
          <a:solidFill>
            <a:srgbClr val="0D1F3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2240280" y="3886200"/>
            <a:ext cx="9418320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>
              <a:lnSpc>
                <a:spcPct val="115000"/>
              </a:lnSpc>
            </a:pPr>
            <a:r>
              <a:rPr sz="1800" b="1" i="0">
                <a:solidFill>
                  <a:srgbClr val="0D1F3C"/>
                </a:solidFill>
                <a:latin typeface="Georgia"/>
              </a:rPr>
              <a:t>Pressure-test your first outreach email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240280" y="4572000"/>
            <a:ext cx="9418320" cy="4114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200" b="0" i="0">
                <a:solidFill>
                  <a:srgbClr val="8B5A00"/>
                </a:solidFill>
                <a:latin typeface="Arial"/>
              </a:rPr>
              <a:t>Try Copilot  →  gokulturely.com/copilot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40280" y="4937760"/>
            <a:ext cx="94183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0" i="1">
                <a:solidFill>
                  <a:srgbClr val="6B7280"/>
                </a:solidFill>
                <a:latin typeface="Arial"/>
              </a:rPr>
              <a:t>Real-time guidance during your live calls and email drafts.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852160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1000" b="1" i="0">
                <a:solidFill>
                  <a:srgbClr val="0D1F3C"/>
                </a:solidFill>
                <a:latin typeface="Arial"/>
              </a:rPr>
              <a:t>GoKulturely  ·  108 countries  ·  Erin Meyer 8-scale Culture Map  ·  Cultural intelligence for international Sales VPs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777240" y="6565392"/>
            <a:ext cx="11064240" cy="16459"/>
          </a:xfrm>
          <a:prstGeom prst="rect">
            <a:avLst/>
          </a:prstGeom>
          <a:solidFill>
            <a:srgbClr val="F5A62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777240" y="6620256"/>
            <a:ext cx="685800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r>
              <a:rPr sz="800" b="0" i="0">
                <a:solidFill>
                  <a:srgbClr val="6B7280"/>
                </a:solidFill>
                <a:latin typeface="Arial"/>
              </a:rPr>
              <a:t>GoKulturely  ·  🇬🇹 Guatemala  ·  Confidential briefing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680960" y="6620256"/>
            <a:ext cx="4160520" cy="20116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800" b="0" i="1">
                <a:solidFill>
                  <a:srgbClr val="8B5A00"/>
                </a:solidFill>
                <a:latin typeface="Arial"/>
              </a:rPr>
              <a:t>Free preview · Upgrade to Pro to unlock all 108 countries · gokulturely.com/pricing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