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493776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548640" y="548640"/>
            <a:ext cx="640080" cy="64008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603504"/>
            <a:ext cx="640080" cy="56692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800" b="1" i="0">
                <a:solidFill>
                  <a:srgbClr val="0D1F3C"/>
                </a:solidFill>
                <a:latin typeface="Georgia"/>
              </a:rPr>
              <a:t>01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417320"/>
            <a:ext cx="393192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40000"/>
              </a:lnSpc>
            </a:pPr>
            <a:r>
              <a:rPr sz="1100" b="1" i="0">
                <a:solidFill>
                  <a:srgbClr val="F5A623"/>
                </a:solidFill>
                <a:latin typeface="Arial"/>
              </a:rPr>
              <a:t>CULTURAL</a:t>
            </a:r>
          </a:p>
          <a:p>
            <a:pPr>
              <a:lnSpc>
                <a:spcPct val="140000"/>
              </a:lnSpc>
            </a:pPr>
            <a:r>
              <a:rPr sz="1100" b="1" i="0">
                <a:solidFill>
                  <a:srgbClr val="F5A623"/>
                </a:solidFill>
                <a:latin typeface="Arial"/>
              </a:rPr>
              <a:t>BRIEFING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3017520"/>
            <a:ext cx="393192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5000"/>
              </a:lnSpc>
            </a:pPr>
            <a:r>
              <a:rPr sz="4200" b="1" i="0">
                <a:solidFill>
                  <a:srgbClr val="FAFAF7"/>
                </a:solidFill>
                <a:latin typeface="Georgia"/>
              </a:rPr>
              <a:t>Brazil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5120640"/>
            <a:ext cx="39319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0" i="0">
                <a:solidFill>
                  <a:srgbClr val="F5A623"/>
                </a:solidFill>
                <a:latin typeface="Arial"/>
              </a:rPr>
              <a:t>Prepared for: Sales negotiation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5669280"/>
            <a:ext cx="39319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 i="1">
                <a:solidFill>
                  <a:srgbClr val="FEF3DD"/>
                </a:solidFill>
                <a:latin typeface="Arial"/>
              </a:rPr>
              <a:t>Pipeline context: $250,000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6263640"/>
            <a:ext cx="3200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1">
                <a:solidFill>
                  <a:srgbClr val="FAFAF7"/>
                </a:solidFill>
                <a:latin typeface="Georgia"/>
              </a:rPr>
              <a:t>GoKulturely</a:t>
            </a:r>
          </a:p>
        </p:txBody>
      </p:sp>
      <p:sp>
        <p:nvSpPr>
          <p:cNvPr id="11" name="Oval 10"/>
          <p:cNvSpPr/>
          <p:nvPr/>
        </p:nvSpPr>
        <p:spPr>
          <a:xfrm>
            <a:off x="2057400" y="6400800"/>
            <a:ext cx="91440" cy="91440"/>
          </a:xfrm>
          <a:prstGeom prst="ellipse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120640" y="1280160"/>
            <a:ext cx="6858000" cy="2926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6000" b="0" i="0">
                <a:solidFill>
                  <a:srgbClr val="0D1F3C"/>
                </a:solidFill>
                <a:latin typeface="Georgia"/>
              </a:rPr>
              <a:t>🇧🇷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120640" y="4297680"/>
            <a:ext cx="68580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10000"/>
              </a:lnSpc>
            </a:pPr>
            <a:r>
              <a:rPr sz="2200" b="1" i="0">
                <a:solidFill>
                  <a:srgbClr val="0D1F3C"/>
                </a:solidFill>
                <a:latin typeface="Georgia"/>
              </a:rPr>
              <a:t>Brazil Cultural Briefing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818120" y="5212080"/>
            <a:ext cx="141732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120640" y="5440680"/>
            <a:ext cx="68580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100" b="0" i="0">
                <a:solidFill>
                  <a:srgbClr val="6B7280"/>
                </a:solidFill>
                <a:latin typeface="Arial"/>
              </a:rPr>
              <a:t>Generated by GoKulturely · May 01, 2026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120640" y="6446520"/>
            <a:ext cx="68580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0D1F3C"/>
                </a:solidFill>
                <a:latin typeface="Arial"/>
              </a:rPr>
              <a:t>CONFIDENTIAL  ·  PREPARED FOR INTERNAL USE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C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O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N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Y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 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M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AT A GLANCE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Brazil 🇧🇷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86868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12471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REGION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2471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Americas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65760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365760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391363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CAPITAL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91363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Brasilia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44652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44652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70255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LANGUAGE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70255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Portuguese</a:t>
            </a:r>
          </a:p>
        </p:txBody>
      </p:sp>
      <p:sp>
        <p:nvSpPr>
          <p:cNvPr id="23" name="Rectangle 22"/>
          <p:cNvSpPr/>
          <p:nvPr/>
        </p:nvSpPr>
        <p:spPr>
          <a:xfrm>
            <a:off x="923544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923544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49147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CURRENCY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49147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BRL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68680" y="26974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POWER DISTANCE vs. USA</a:t>
            </a:r>
          </a:p>
        </p:txBody>
      </p:sp>
      <p:sp>
        <p:nvSpPr>
          <p:cNvPr id="28" name="Rectangle 27"/>
          <p:cNvSpPr/>
          <p:nvPr/>
        </p:nvSpPr>
        <p:spPr>
          <a:xfrm>
            <a:off x="868680" y="3035808"/>
            <a:ext cx="10972800" cy="36576"/>
          </a:xfrm>
          <a:prstGeom prst="rect">
            <a:avLst/>
          </a:prstGeom>
          <a:solidFill>
            <a:srgbClr val="DADC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Oval 28"/>
          <p:cNvSpPr/>
          <p:nvPr/>
        </p:nvSpPr>
        <p:spPr>
          <a:xfrm>
            <a:off x="8330183" y="2944368"/>
            <a:ext cx="219456" cy="219456"/>
          </a:xfrm>
          <a:prstGeom prst="ellipse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Oval 29"/>
          <p:cNvSpPr/>
          <p:nvPr/>
        </p:nvSpPr>
        <p:spPr>
          <a:xfrm>
            <a:off x="5148072" y="2944368"/>
            <a:ext cx="219456" cy="219456"/>
          </a:xfrm>
          <a:prstGeom prst="ellipse">
            <a:avLst/>
          </a:prstGeom>
          <a:solidFill>
            <a:srgbClr val="FAFAF7"/>
          </a:solidFill>
          <a:ln w="190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7068311" y="3200400"/>
            <a:ext cx="27432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900" b="1" i="0">
                <a:solidFill>
                  <a:srgbClr val="0D1F3C"/>
                </a:solidFill>
                <a:latin typeface="Arial"/>
              </a:rPr>
              <a:t>Brazil: 69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343400" y="3200400"/>
            <a:ext cx="18288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900" b="0" i="0">
                <a:solidFill>
                  <a:srgbClr val="8B5A00"/>
                </a:solidFill>
                <a:latin typeface="Arial"/>
              </a:rPr>
              <a:t>USA: 40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68680" y="3456432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1">
                <a:solidFill>
                  <a:srgbClr val="6B7280"/>
                </a:solidFill>
                <a:latin typeface="Arial"/>
              </a:rPr>
              <a:t>Brazil is markedly more hierarchical than the US. Always address the senior person first.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68680" y="3858768"/>
            <a:ext cx="8686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ERIN MEYER CULTURE MAP  ·  8 SCALES vs. USA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868680" y="4206240"/>
            <a:ext cx="137160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Communicating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2286000" y="4270248"/>
            <a:ext cx="1417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0">
                <a:solidFill>
                  <a:srgbClr val="6B7280"/>
                </a:solidFill>
                <a:latin typeface="Arial"/>
              </a:rPr>
              <a:t>Low context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635240" y="4270248"/>
            <a:ext cx="1417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High context</a:t>
            </a:r>
          </a:p>
        </p:txBody>
      </p:sp>
      <p:sp>
        <p:nvSpPr>
          <p:cNvPr id="38" name="Rectangle 37"/>
          <p:cNvSpPr/>
          <p:nvPr/>
        </p:nvSpPr>
        <p:spPr>
          <a:xfrm>
            <a:off x="3822191" y="4302252"/>
            <a:ext cx="3694176" cy="10972"/>
          </a:xfrm>
          <a:prstGeom prst="rect">
            <a:avLst/>
          </a:prstGeom>
          <a:solidFill>
            <a:srgbClr val="DADC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Oval 38"/>
          <p:cNvSpPr/>
          <p:nvPr/>
        </p:nvSpPr>
        <p:spPr>
          <a:xfrm>
            <a:off x="3762755" y="424738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Oval 39"/>
          <p:cNvSpPr/>
          <p:nvPr/>
        </p:nvSpPr>
        <p:spPr>
          <a:xfrm>
            <a:off x="4173219" y="424738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Oval 40"/>
          <p:cNvSpPr/>
          <p:nvPr/>
        </p:nvSpPr>
        <p:spPr>
          <a:xfrm>
            <a:off x="4583683" y="424738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Oval 41"/>
          <p:cNvSpPr/>
          <p:nvPr/>
        </p:nvSpPr>
        <p:spPr>
          <a:xfrm>
            <a:off x="4994147" y="424738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Oval 42"/>
          <p:cNvSpPr/>
          <p:nvPr/>
        </p:nvSpPr>
        <p:spPr>
          <a:xfrm>
            <a:off x="5404611" y="424738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Oval 43"/>
          <p:cNvSpPr/>
          <p:nvPr/>
        </p:nvSpPr>
        <p:spPr>
          <a:xfrm>
            <a:off x="5815075" y="424738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Oval 44"/>
          <p:cNvSpPr/>
          <p:nvPr/>
        </p:nvSpPr>
        <p:spPr>
          <a:xfrm>
            <a:off x="6225539" y="424738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Oval 45"/>
          <p:cNvSpPr/>
          <p:nvPr/>
        </p:nvSpPr>
        <p:spPr>
          <a:xfrm>
            <a:off x="6636003" y="424738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Oval 46"/>
          <p:cNvSpPr/>
          <p:nvPr/>
        </p:nvSpPr>
        <p:spPr>
          <a:xfrm>
            <a:off x="7046467" y="424738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Oval 47"/>
          <p:cNvSpPr/>
          <p:nvPr/>
        </p:nvSpPr>
        <p:spPr>
          <a:xfrm>
            <a:off x="7456931" y="424738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Oval 48"/>
          <p:cNvSpPr/>
          <p:nvPr/>
        </p:nvSpPr>
        <p:spPr>
          <a:xfrm>
            <a:off x="6184391" y="4206240"/>
            <a:ext cx="201168" cy="201168"/>
          </a:xfrm>
          <a:prstGeom prst="ellipse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Oval 49"/>
          <p:cNvSpPr/>
          <p:nvPr/>
        </p:nvSpPr>
        <p:spPr>
          <a:xfrm>
            <a:off x="4132071" y="4206240"/>
            <a:ext cx="201168" cy="201168"/>
          </a:xfrm>
          <a:prstGeom prst="ellipse">
            <a:avLst/>
          </a:prstGeom>
          <a:solidFill>
            <a:srgbClr val="FAFAF7"/>
          </a:solidFill>
          <a:ln w="190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6120384" y="4023360"/>
            <a:ext cx="329184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0D1F3C"/>
                </a:solidFill>
                <a:latin typeface="Georgia"/>
              </a:rPr>
              <a:t>7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3958336" y="4462272"/>
            <a:ext cx="54864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700" b="0" i="0">
                <a:solidFill>
                  <a:srgbClr val="8B5A00"/>
                </a:solidFill>
                <a:latin typeface="Arial"/>
              </a:rPr>
              <a:t>US 2</a:t>
            </a:r>
          </a:p>
        </p:txBody>
      </p:sp>
      <p:sp>
        <p:nvSpPr>
          <p:cNvPr id="53" name="Rounded Rectangle 52"/>
          <p:cNvSpPr/>
          <p:nvPr/>
        </p:nvSpPr>
        <p:spPr>
          <a:xfrm>
            <a:off x="9098280" y="4224528"/>
            <a:ext cx="1188720" cy="256032"/>
          </a:xfrm>
          <a:prstGeom prst="roundRect">
            <a:avLst>
              <a:gd name="adj" fmla="val 50000"/>
            </a:avLst>
          </a:prstGeom>
          <a:solidFill>
            <a:srgbClr val="E3EB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164E3C"/>
                </a:solidFill>
                <a:latin typeface="Arial"/>
              </a:rPr>
              <a:t>OFFICIAL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868680" y="4517136"/>
            <a:ext cx="137160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Evaluating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2286000" y="4581144"/>
            <a:ext cx="1417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0">
                <a:solidFill>
                  <a:srgbClr val="6B7280"/>
                </a:solidFill>
                <a:latin typeface="Arial"/>
              </a:rPr>
              <a:t>Direct negative feedback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7635240" y="4581144"/>
            <a:ext cx="1417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Indirect negative feedback</a:t>
            </a:r>
          </a:p>
        </p:txBody>
      </p:sp>
      <p:sp>
        <p:nvSpPr>
          <p:cNvPr id="57" name="Rectangle 56"/>
          <p:cNvSpPr/>
          <p:nvPr/>
        </p:nvSpPr>
        <p:spPr>
          <a:xfrm>
            <a:off x="3822191" y="4613148"/>
            <a:ext cx="3694176" cy="10972"/>
          </a:xfrm>
          <a:prstGeom prst="rect">
            <a:avLst/>
          </a:prstGeom>
          <a:solidFill>
            <a:srgbClr val="DADC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Oval 57"/>
          <p:cNvSpPr/>
          <p:nvPr/>
        </p:nvSpPr>
        <p:spPr>
          <a:xfrm>
            <a:off x="3762755" y="4558283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Oval 58"/>
          <p:cNvSpPr/>
          <p:nvPr/>
        </p:nvSpPr>
        <p:spPr>
          <a:xfrm>
            <a:off x="4173219" y="4558283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Oval 59"/>
          <p:cNvSpPr/>
          <p:nvPr/>
        </p:nvSpPr>
        <p:spPr>
          <a:xfrm>
            <a:off x="4583683" y="4558283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Oval 60"/>
          <p:cNvSpPr/>
          <p:nvPr/>
        </p:nvSpPr>
        <p:spPr>
          <a:xfrm>
            <a:off x="4994147" y="4558283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Oval 61"/>
          <p:cNvSpPr/>
          <p:nvPr/>
        </p:nvSpPr>
        <p:spPr>
          <a:xfrm>
            <a:off x="5404611" y="4558283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Oval 62"/>
          <p:cNvSpPr/>
          <p:nvPr/>
        </p:nvSpPr>
        <p:spPr>
          <a:xfrm>
            <a:off x="5815075" y="4558283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Oval 63"/>
          <p:cNvSpPr/>
          <p:nvPr/>
        </p:nvSpPr>
        <p:spPr>
          <a:xfrm>
            <a:off x="6225539" y="4558283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Oval 64"/>
          <p:cNvSpPr/>
          <p:nvPr/>
        </p:nvSpPr>
        <p:spPr>
          <a:xfrm>
            <a:off x="6636003" y="4558283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Oval 65"/>
          <p:cNvSpPr/>
          <p:nvPr/>
        </p:nvSpPr>
        <p:spPr>
          <a:xfrm>
            <a:off x="7046467" y="4558283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Oval 66"/>
          <p:cNvSpPr/>
          <p:nvPr/>
        </p:nvSpPr>
        <p:spPr>
          <a:xfrm>
            <a:off x="7456931" y="4558283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" name="Oval 67"/>
          <p:cNvSpPr/>
          <p:nvPr/>
        </p:nvSpPr>
        <p:spPr>
          <a:xfrm>
            <a:off x="5773927" y="4517136"/>
            <a:ext cx="201168" cy="201168"/>
          </a:xfrm>
          <a:prstGeom prst="ellipse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Oval 68"/>
          <p:cNvSpPr/>
          <p:nvPr/>
        </p:nvSpPr>
        <p:spPr>
          <a:xfrm>
            <a:off x="4952999" y="4517136"/>
            <a:ext cx="201168" cy="201168"/>
          </a:xfrm>
          <a:prstGeom prst="ellipse">
            <a:avLst/>
          </a:prstGeom>
          <a:solidFill>
            <a:srgbClr val="FAFAF7"/>
          </a:solidFill>
          <a:ln w="190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TextBox 69"/>
          <p:cNvSpPr txBox="1"/>
          <p:nvPr/>
        </p:nvSpPr>
        <p:spPr>
          <a:xfrm>
            <a:off x="5709920" y="4334256"/>
            <a:ext cx="329184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0D1F3C"/>
                </a:solidFill>
                <a:latin typeface="Georgia"/>
              </a:rPr>
              <a:t>6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4779264" y="4773168"/>
            <a:ext cx="54864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700" b="0" i="0">
                <a:solidFill>
                  <a:srgbClr val="8B5A00"/>
                </a:solidFill>
                <a:latin typeface="Arial"/>
              </a:rPr>
              <a:t>US 4</a:t>
            </a:r>
          </a:p>
        </p:txBody>
      </p:sp>
      <p:sp>
        <p:nvSpPr>
          <p:cNvPr id="72" name="Rounded Rectangle 71"/>
          <p:cNvSpPr/>
          <p:nvPr/>
        </p:nvSpPr>
        <p:spPr>
          <a:xfrm>
            <a:off x="9098280" y="4535424"/>
            <a:ext cx="1188720" cy="256032"/>
          </a:xfrm>
          <a:prstGeom prst="roundRect">
            <a:avLst>
              <a:gd name="adj" fmla="val 50000"/>
            </a:avLst>
          </a:prstGeom>
          <a:solidFill>
            <a:srgbClr val="E3EB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164E3C"/>
                </a:solidFill>
                <a:latin typeface="Arial"/>
              </a:rPr>
              <a:t>OFFICIAL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868680" y="4828031"/>
            <a:ext cx="137160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Persuading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2286000" y="4892040"/>
            <a:ext cx="1417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0">
                <a:solidFill>
                  <a:srgbClr val="6B7280"/>
                </a:solidFill>
                <a:latin typeface="Arial"/>
              </a:rPr>
              <a:t>Applications-first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7635240" y="4892040"/>
            <a:ext cx="1417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Principles-first</a:t>
            </a:r>
          </a:p>
        </p:txBody>
      </p:sp>
      <p:sp>
        <p:nvSpPr>
          <p:cNvPr id="76" name="Rectangle 75"/>
          <p:cNvSpPr/>
          <p:nvPr/>
        </p:nvSpPr>
        <p:spPr>
          <a:xfrm>
            <a:off x="3822191" y="4924044"/>
            <a:ext cx="3694176" cy="10972"/>
          </a:xfrm>
          <a:prstGeom prst="rect">
            <a:avLst/>
          </a:prstGeom>
          <a:solidFill>
            <a:srgbClr val="DADC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" name="Oval 76"/>
          <p:cNvSpPr/>
          <p:nvPr/>
        </p:nvSpPr>
        <p:spPr>
          <a:xfrm>
            <a:off x="3762755" y="486917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" name="Oval 77"/>
          <p:cNvSpPr/>
          <p:nvPr/>
        </p:nvSpPr>
        <p:spPr>
          <a:xfrm>
            <a:off x="4173219" y="486917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" name="Oval 78"/>
          <p:cNvSpPr/>
          <p:nvPr/>
        </p:nvSpPr>
        <p:spPr>
          <a:xfrm>
            <a:off x="4583683" y="486917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" name="Oval 79"/>
          <p:cNvSpPr/>
          <p:nvPr/>
        </p:nvSpPr>
        <p:spPr>
          <a:xfrm>
            <a:off x="4994147" y="486917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" name="Oval 80"/>
          <p:cNvSpPr/>
          <p:nvPr/>
        </p:nvSpPr>
        <p:spPr>
          <a:xfrm>
            <a:off x="5404611" y="486917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2" name="Oval 81"/>
          <p:cNvSpPr/>
          <p:nvPr/>
        </p:nvSpPr>
        <p:spPr>
          <a:xfrm>
            <a:off x="5815075" y="486917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3" name="Oval 82"/>
          <p:cNvSpPr/>
          <p:nvPr/>
        </p:nvSpPr>
        <p:spPr>
          <a:xfrm>
            <a:off x="6225539" y="486917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4" name="Oval 83"/>
          <p:cNvSpPr/>
          <p:nvPr/>
        </p:nvSpPr>
        <p:spPr>
          <a:xfrm>
            <a:off x="6636003" y="486917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5" name="Oval 84"/>
          <p:cNvSpPr/>
          <p:nvPr/>
        </p:nvSpPr>
        <p:spPr>
          <a:xfrm>
            <a:off x="7046467" y="486917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6" name="Oval 85"/>
          <p:cNvSpPr/>
          <p:nvPr/>
        </p:nvSpPr>
        <p:spPr>
          <a:xfrm>
            <a:off x="7456931" y="486917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7" name="Oval 86"/>
          <p:cNvSpPr/>
          <p:nvPr/>
        </p:nvSpPr>
        <p:spPr>
          <a:xfrm>
            <a:off x="6184391" y="4828031"/>
            <a:ext cx="201168" cy="201168"/>
          </a:xfrm>
          <a:prstGeom prst="ellipse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8" name="Oval 87"/>
          <p:cNvSpPr/>
          <p:nvPr/>
        </p:nvSpPr>
        <p:spPr>
          <a:xfrm>
            <a:off x="4542535" y="4828031"/>
            <a:ext cx="201168" cy="201168"/>
          </a:xfrm>
          <a:prstGeom prst="ellipse">
            <a:avLst/>
          </a:prstGeom>
          <a:solidFill>
            <a:srgbClr val="FAFAF7"/>
          </a:solidFill>
          <a:ln w="190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9" name="TextBox 88"/>
          <p:cNvSpPr txBox="1"/>
          <p:nvPr/>
        </p:nvSpPr>
        <p:spPr>
          <a:xfrm>
            <a:off x="6120384" y="4645152"/>
            <a:ext cx="329184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0D1F3C"/>
                </a:solidFill>
                <a:latin typeface="Georgia"/>
              </a:rPr>
              <a:t>7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4368800" y="5084064"/>
            <a:ext cx="54864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700" b="0" i="0">
                <a:solidFill>
                  <a:srgbClr val="8B5A00"/>
                </a:solidFill>
                <a:latin typeface="Arial"/>
              </a:rPr>
              <a:t>US 3</a:t>
            </a:r>
          </a:p>
        </p:txBody>
      </p:sp>
      <p:sp>
        <p:nvSpPr>
          <p:cNvPr id="91" name="Rounded Rectangle 90"/>
          <p:cNvSpPr/>
          <p:nvPr/>
        </p:nvSpPr>
        <p:spPr>
          <a:xfrm>
            <a:off x="9098280" y="4846320"/>
            <a:ext cx="1188720" cy="256032"/>
          </a:xfrm>
          <a:prstGeom prst="roundRect">
            <a:avLst>
              <a:gd name="adj" fmla="val 50000"/>
            </a:avLst>
          </a:prstGeom>
          <a:solidFill>
            <a:srgbClr val="E3EB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164E3C"/>
                </a:solidFill>
                <a:latin typeface="Arial"/>
              </a:rPr>
              <a:t>OFFICIAL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868680" y="5138928"/>
            <a:ext cx="137160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Leading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2286000" y="5202936"/>
            <a:ext cx="1417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0">
                <a:solidFill>
                  <a:srgbClr val="6B7280"/>
                </a:solidFill>
                <a:latin typeface="Arial"/>
              </a:rPr>
              <a:t>Egalitarian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7635240" y="5202936"/>
            <a:ext cx="1417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Hierarchical</a:t>
            </a:r>
          </a:p>
        </p:txBody>
      </p:sp>
      <p:sp>
        <p:nvSpPr>
          <p:cNvPr id="95" name="Rectangle 94"/>
          <p:cNvSpPr/>
          <p:nvPr/>
        </p:nvSpPr>
        <p:spPr>
          <a:xfrm>
            <a:off x="3822191" y="5234940"/>
            <a:ext cx="3694176" cy="10972"/>
          </a:xfrm>
          <a:prstGeom prst="rect">
            <a:avLst/>
          </a:prstGeom>
          <a:solidFill>
            <a:srgbClr val="DADC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6" name="Oval 95"/>
          <p:cNvSpPr/>
          <p:nvPr/>
        </p:nvSpPr>
        <p:spPr>
          <a:xfrm>
            <a:off x="3762755" y="5180076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7" name="Oval 96"/>
          <p:cNvSpPr/>
          <p:nvPr/>
        </p:nvSpPr>
        <p:spPr>
          <a:xfrm>
            <a:off x="4173219" y="5180076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8" name="Oval 97"/>
          <p:cNvSpPr/>
          <p:nvPr/>
        </p:nvSpPr>
        <p:spPr>
          <a:xfrm>
            <a:off x="4583683" y="5180076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9" name="Oval 98"/>
          <p:cNvSpPr/>
          <p:nvPr/>
        </p:nvSpPr>
        <p:spPr>
          <a:xfrm>
            <a:off x="4994147" y="5180076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0" name="Oval 99"/>
          <p:cNvSpPr/>
          <p:nvPr/>
        </p:nvSpPr>
        <p:spPr>
          <a:xfrm>
            <a:off x="5404611" y="5180076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1" name="Oval 100"/>
          <p:cNvSpPr/>
          <p:nvPr/>
        </p:nvSpPr>
        <p:spPr>
          <a:xfrm>
            <a:off x="5815075" y="5180076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2" name="Oval 101"/>
          <p:cNvSpPr/>
          <p:nvPr/>
        </p:nvSpPr>
        <p:spPr>
          <a:xfrm>
            <a:off x="6225539" y="5180076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3" name="Oval 102"/>
          <p:cNvSpPr/>
          <p:nvPr/>
        </p:nvSpPr>
        <p:spPr>
          <a:xfrm>
            <a:off x="6636003" y="5180076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4" name="Oval 103"/>
          <p:cNvSpPr/>
          <p:nvPr/>
        </p:nvSpPr>
        <p:spPr>
          <a:xfrm>
            <a:off x="7046467" y="5180076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5" name="Oval 104"/>
          <p:cNvSpPr/>
          <p:nvPr/>
        </p:nvSpPr>
        <p:spPr>
          <a:xfrm>
            <a:off x="7456931" y="5180076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6" name="Oval 105"/>
          <p:cNvSpPr/>
          <p:nvPr/>
        </p:nvSpPr>
        <p:spPr>
          <a:xfrm>
            <a:off x="6184391" y="5138928"/>
            <a:ext cx="201168" cy="201168"/>
          </a:xfrm>
          <a:prstGeom prst="ellipse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7" name="Oval 106"/>
          <p:cNvSpPr/>
          <p:nvPr/>
        </p:nvSpPr>
        <p:spPr>
          <a:xfrm>
            <a:off x="4952999" y="5138928"/>
            <a:ext cx="201168" cy="201168"/>
          </a:xfrm>
          <a:prstGeom prst="ellipse">
            <a:avLst/>
          </a:prstGeom>
          <a:solidFill>
            <a:srgbClr val="FAFAF7"/>
          </a:solidFill>
          <a:ln w="190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8" name="TextBox 107"/>
          <p:cNvSpPr txBox="1"/>
          <p:nvPr/>
        </p:nvSpPr>
        <p:spPr>
          <a:xfrm>
            <a:off x="6120384" y="4956048"/>
            <a:ext cx="329184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0D1F3C"/>
                </a:solidFill>
                <a:latin typeface="Georgia"/>
              </a:rPr>
              <a:t>7</a:t>
            </a:r>
          </a:p>
        </p:txBody>
      </p:sp>
      <p:sp>
        <p:nvSpPr>
          <p:cNvPr id="109" name="TextBox 108"/>
          <p:cNvSpPr txBox="1"/>
          <p:nvPr/>
        </p:nvSpPr>
        <p:spPr>
          <a:xfrm>
            <a:off x="4779264" y="5394960"/>
            <a:ext cx="54864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700" b="0" i="0">
                <a:solidFill>
                  <a:srgbClr val="8B5A00"/>
                </a:solidFill>
                <a:latin typeface="Arial"/>
              </a:rPr>
              <a:t>US 4</a:t>
            </a:r>
          </a:p>
        </p:txBody>
      </p:sp>
      <p:sp>
        <p:nvSpPr>
          <p:cNvPr id="110" name="Rounded Rectangle 109"/>
          <p:cNvSpPr/>
          <p:nvPr/>
        </p:nvSpPr>
        <p:spPr>
          <a:xfrm>
            <a:off x="9098280" y="5157216"/>
            <a:ext cx="1188720" cy="256032"/>
          </a:xfrm>
          <a:prstGeom prst="roundRect">
            <a:avLst>
              <a:gd name="adj" fmla="val 50000"/>
            </a:avLst>
          </a:prstGeom>
          <a:solidFill>
            <a:srgbClr val="E3EB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164E3C"/>
                </a:solidFill>
                <a:latin typeface="Arial"/>
              </a:rPr>
              <a:t>OFFICIAL</a:t>
            </a:r>
          </a:p>
        </p:txBody>
      </p:sp>
      <p:sp>
        <p:nvSpPr>
          <p:cNvPr id="111" name="TextBox 110"/>
          <p:cNvSpPr txBox="1"/>
          <p:nvPr/>
        </p:nvSpPr>
        <p:spPr>
          <a:xfrm>
            <a:off x="868680" y="5449824"/>
            <a:ext cx="137160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Deciding</a:t>
            </a:r>
          </a:p>
        </p:txBody>
      </p:sp>
      <p:sp>
        <p:nvSpPr>
          <p:cNvPr id="112" name="TextBox 111"/>
          <p:cNvSpPr txBox="1"/>
          <p:nvPr/>
        </p:nvSpPr>
        <p:spPr>
          <a:xfrm>
            <a:off x="2286000" y="5513832"/>
            <a:ext cx="1417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0">
                <a:solidFill>
                  <a:srgbClr val="6B7280"/>
                </a:solidFill>
                <a:latin typeface="Arial"/>
              </a:rPr>
              <a:t>Consensual</a:t>
            </a:r>
          </a:p>
        </p:txBody>
      </p:sp>
      <p:sp>
        <p:nvSpPr>
          <p:cNvPr id="113" name="TextBox 112"/>
          <p:cNvSpPr txBox="1"/>
          <p:nvPr/>
        </p:nvSpPr>
        <p:spPr>
          <a:xfrm>
            <a:off x="7635240" y="5513832"/>
            <a:ext cx="1417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Top-down</a:t>
            </a:r>
          </a:p>
        </p:txBody>
      </p:sp>
      <p:sp>
        <p:nvSpPr>
          <p:cNvPr id="114" name="Rectangle 113"/>
          <p:cNvSpPr/>
          <p:nvPr/>
        </p:nvSpPr>
        <p:spPr>
          <a:xfrm>
            <a:off x="3822191" y="5545836"/>
            <a:ext cx="3694176" cy="10972"/>
          </a:xfrm>
          <a:prstGeom prst="rect">
            <a:avLst/>
          </a:prstGeom>
          <a:solidFill>
            <a:srgbClr val="DADC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5" name="Oval 114"/>
          <p:cNvSpPr/>
          <p:nvPr/>
        </p:nvSpPr>
        <p:spPr>
          <a:xfrm>
            <a:off x="3762755" y="5490972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6" name="Oval 115"/>
          <p:cNvSpPr/>
          <p:nvPr/>
        </p:nvSpPr>
        <p:spPr>
          <a:xfrm>
            <a:off x="4173219" y="5490972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7" name="Oval 116"/>
          <p:cNvSpPr/>
          <p:nvPr/>
        </p:nvSpPr>
        <p:spPr>
          <a:xfrm>
            <a:off x="4583683" y="5490972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8" name="Oval 117"/>
          <p:cNvSpPr/>
          <p:nvPr/>
        </p:nvSpPr>
        <p:spPr>
          <a:xfrm>
            <a:off x="4994147" y="5490972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9" name="Oval 118"/>
          <p:cNvSpPr/>
          <p:nvPr/>
        </p:nvSpPr>
        <p:spPr>
          <a:xfrm>
            <a:off x="5404611" y="5490972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0" name="Oval 119"/>
          <p:cNvSpPr/>
          <p:nvPr/>
        </p:nvSpPr>
        <p:spPr>
          <a:xfrm>
            <a:off x="5815075" y="5490972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1" name="Oval 120"/>
          <p:cNvSpPr/>
          <p:nvPr/>
        </p:nvSpPr>
        <p:spPr>
          <a:xfrm>
            <a:off x="6225539" y="5490972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2" name="Oval 121"/>
          <p:cNvSpPr/>
          <p:nvPr/>
        </p:nvSpPr>
        <p:spPr>
          <a:xfrm>
            <a:off x="6636003" y="5490972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3" name="Oval 122"/>
          <p:cNvSpPr/>
          <p:nvPr/>
        </p:nvSpPr>
        <p:spPr>
          <a:xfrm>
            <a:off x="7046467" y="5490972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4" name="Oval 123"/>
          <p:cNvSpPr/>
          <p:nvPr/>
        </p:nvSpPr>
        <p:spPr>
          <a:xfrm>
            <a:off x="7456931" y="5490972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5" name="Oval 124"/>
          <p:cNvSpPr/>
          <p:nvPr/>
        </p:nvSpPr>
        <p:spPr>
          <a:xfrm>
            <a:off x="6184391" y="5449824"/>
            <a:ext cx="201168" cy="201168"/>
          </a:xfrm>
          <a:prstGeom prst="ellipse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6" name="Oval 125"/>
          <p:cNvSpPr/>
          <p:nvPr/>
        </p:nvSpPr>
        <p:spPr>
          <a:xfrm>
            <a:off x="6594855" y="5449824"/>
            <a:ext cx="201168" cy="201168"/>
          </a:xfrm>
          <a:prstGeom prst="ellipse">
            <a:avLst/>
          </a:prstGeom>
          <a:solidFill>
            <a:srgbClr val="FAFAF7"/>
          </a:solidFill>
          <a:ln w="190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7" name="TextBox 126"/>
          <p:cNvSpPr txBox="1"/>
          <p:nvPr/>
        </p:nvSpPr>
        <p:spPr>
          <a:xfrm>
            <a:off x="6120384" y="5266944"/>
            <a:ext cx="329184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0D1F3C"/>
                </a:solidFill>
                <a:latin typeface="Georgia"/>
              </a:rPr>
              <a:t>7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6421120" y="5705856"/>
            <a:ext cx="54864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700" b="0" i="0">
                <a:solidFill>
                  <a:srgbClr val="8B5A00"/>
                </a:solidFill>
                <a:latin typeface="Arial"/>
              </a:rPr>
              <a:t>US 8</a:t>
            </a:r>
          </a:p>
        </p:txBody>
      </p:sp>
      <p:sp>
        <p:nvSpPr>
          <p:cNvPr id="129" name="Rounded Rectangle 128"/>
          <p:cNvSpPr/>
          <p:nvPr/>
        </p:nvSpPr>
        <p:spPr>
          <a:xfrm>
            <a:off x="9098280" y="5468112"/>
            <a:ext cx="1188720" cy="256032"/>
          </a:xfrm>
          <a:prstGeom prst="roundRect">
            <a:avLst>
              <a:gd name="adj" fmla="val 50000"/>
            </a:avLst>
          </a:prstGeom>
          <a:solidFill>
            <a:srgbClr val="E3EB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164E3C"/>
                </a:solidFill>
                <a:latin typeface="Arial"/>
              </a:rPr>
              <a:t>OFFICIAL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868680" y="5760720"/>
            <a:ext cx="137160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Trusting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2286000" y="5824728"/>
            <a:ext cx="1417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0">
                <a:solidFill>
                  <a:srgbClr val="6B7280"/>
                </a:solidFill>
                <a:latin typeface="Arial"/>
              </a:rPr>
              <a:t>Task-based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7635240" y="5824728"/>
            <a:ext cx="1417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Relationship-based</a:t>
            </a:r>
          </a:p>
        </p:txBody>
      </p:sp>
      <p:sp>
        <p:nvSpPr>
          <p:cNvPr id="133" name="Rectangle 132"/>
          <p:cNvSpPr/>
          <p:nvPr/>
        </p:nvSpPr>
        <p:spPr>
          <a:xfrm>
            <a:off x="3822191" y="5856732"/>
            <a:ext cx="3694176" cy="10972"/>
          </a:xfrm>
          <a:prstGeom prst="rect">
            <a:avLst/>
          </a:prstGeom>
          <a:solidFill>
            <a:srgbClr val="DADC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4" name="Oval 133"/>
          <p:cNvSpPr/>
          <p:nvPr/>
        </p:nvSpPr>
        <p:spPr>
          <a:xfrm>
            <a:off x="3762755" y="580186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5" name="Oval 134"/>
          <p:cNvSpPr/>
          <p:nvPr/>
        </p:nvSpPr>
        <p:spPr>
          <a:xfrm>
            <a:off x="4173219" y="580186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6" name="Oval 135"/>
          <p:cNvSpPr/>
          <p:nvPr/>
        </p:nvSpPr>
        <p:spPr>
          <a:xfrm>
            <a:off x="4583683" y="580186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7" name="Oval 136"/>
          <p:cNvSpPr/>
          <p:nvPr/>
        </p:nvSpPr>
        <p:spPr>
          <a:xfrm>
            <a:off x="4994147" y="580186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8" name="Oval 137"/>
          <p:cNvSpPr/>
          <p:nvPr/>
        </p:nvSpPr>
        <p:spPr>
          <a:xfrm>
            <a:off x="5404611" y="580186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9" name="Oval 138"/>
          <p:cNvSpPr/>
          <p:nvPr/>
        </p:nvSpPr>
        <p:spPr>
          <a:xfrm>
            <a:off x="5815075" y="580186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0" name="Oval 139"/>
          <p:cNvSpPr/>
          <p:nvPr/>
        </p:nvSpPr>
        <p:spPr>
          <a:xfrm>
            <a:off x="6225539" y="580186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1" name="Oval 140"/>
          <p:cNvSpPr/>
          <p:nvPr/>
        </p:nvSpPr>
        <p:spPr>
          <a:xfrm>
            <a:off x="6636003" y="580186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2" name="Oval 141"/>
          <p:cNvSpPr/>
          <p:nvPr/>
        </p:nvSpPr>
        <p:spPr>
          <a:xfrm>
            <a:off x="7046467" y="580186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3" name="Oval 142"/>
          <p:cNvSpPr/>
          <p:nvPr/>
        </p:nvSpPr>
        <p:spPr>
          <a:xfrm>
            <a:off x="7456931" y="580186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4" name="Oval 143"/>
          <p:cNvSpPr/>
          <p:nvPr/>
        </p:nvSpPr>
        <p:spPr>
          <a:xfrm>
            <a:off x="7005319" y="5760720"/>
            <a:ext cx="201168" cy="201168"/>
          </a:xfrm>
          <a:prstGeom prst="ellipse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5" name="Oval 144"/>
          <p:cNvSpPr/>
          <p:nvPr/>
        </p:nvSpPr>
        <p:spPr>
          <a:xfrm>
            <a:off x="4132071" y="5760720"/>
            <a:ext cx="201168" cy="201168"/>
          </a:xfrm>
          <a:prstGeom prst="ellipse">
            <a:avLst/>
          </a:prstGeom>
          <a:solidFill>
            <a:srgbClr val="FAFAF7"/>
          </a:solidFill>
          <a:ln w="190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6" name="TextBox 145"/>
          <p:cNvSpPr txBox="1"/>
          <p:nvPr/>
        </p:nvSpPr>
        <p:spPr>
          <a:xfrm>
            <a:off x="6941312" y="5577840"/>
            <a:ext cx="329184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0D1F3C"/>
                </a:solidFill>
                <a:latin typeface="Georgia"/>
              </a:rPr>
              <a:t>9</a:t>
            </a:r>
          </a:p>
        </p:txBody>
      </p:sp>
      <p:sp>
        <p:nvSpPr>
          <p:cNvPr id="147" name="TextBox 146"/>
          <p:cNvSpPr txBox="1"/>
          <p:nvPr/>
        </p:nvSpPr>
        <p:spPr>
          <a:xfrm>
            <a:off x="3958336" y="6016752"/>
            <a:ext cx="54864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700" b="0" i="0">
                <a:solidFill>
                  <a:srgbClr val="8B5A00"/>
                </a:solidFill>
                <a:latin typeface="Arial"/>
              </a:rPr>
              <a:t>US 2</a:t>
            </a:r>
          </a:p>
        </p:txBody>
      </p:sp>
      <p:sp>
        <p:nvSpPr>
          <p:cNvPr id="148" name="Rounded Rectangle 147"/>
          <p:cNvSpPr/>
          <p:nvPr/>
        </p:nvSpPr>
        <p:spPr>
          <a:xfrm>
            <a:off x="9098280" y="5779008"/>
            <a:ext cx="1188720" cy="256032"/>
          </a:xfrm>
          <a:prstGeom prst="roundRect">
            <a:avLst>
              <a:gd name="adj" fmla="val 50000"/>
            </a:avLst>
          </a:prstGeom>
          <a:solidFill>
            <a:srgbClr val="E3EB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164E3C"/>
                </a:solidFill>
                <a:latin typeface="Arial"/>
              </a:rPr>
              <a:t>OFFICIAL</a:t>
            </a:r>
          </a:p>
        </p:txBody>
      </p:sp>
      <p:sp>
        <p:nvSpPr>
          <p:cNvPr id="149" name="TextBox 148"/>
          <p:cNvSpPr txBox="1"/>
          <p:nvPr/>
        </p:nvSpPr>
        <p:spPr>
          <a:xfrm>
            <a:off x="868680" y="6071616"/>
            <a:ext cx="137160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Disagreeing</a:t>
            </a:r>
          </a:p>
        </p:txBody>
      </p:sp>
      <p:sp>
        <p:nvSpPr>
          <p:cNvPr id="150" name="TextBox 149"/>
          <p:cNvSpPr txBox="1"/>
          <p:nvPr/>
        </p:nvSpPr>
        <p:spPr>
          <a:xfrm>
            <a:off x="2286000" y="6135624"/>
            <a:ext cx="1417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0">
                <a:solidFill>
                  <a:srgbClr val="6B7280"/>
                </a:solidFill>
                <a:latin typeface="Arial"/>
              </a:rPr>
              <a:t>Confrontational</a:t>
            </a:r>
          </a:p>
        </p:txBody>
      </p:sp>
      <p:sp>
        <p:nvSpPr>
          <p:cNvPr id="151" name="TextBox 150"/>
          <p:cNvSpPr txBox="1"/>
          <p:nvPr/>
        </p:nvSpPr>
        <p:spPr>
          <a:xfrm>
            <a:off x="7635240" y="6135624"/>
            <a:ext cx="1417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Avoids confrontation</a:t>
            </a:r>
          </a:p>
        </p:txBody>
      </p:sp>
      <p:sp>
        <p:nvSpPr>
          <p:cNvPr id="152" name="Rectangle 151"/>
          <p:cNvSpPr/>
          <p:nvPr/>
        </p:nvSpPr>
        <p:spPr>
          <a:xfrm>
            <a:off x="3822191" y="6167628"/>
            <a:ext cx="3694176" cy="10972"/>
          </a:xfrm>
          <a:prstGeom prst="rect">
            <a:avLst/>
          </a:prstGeom>
          <a:solidFill>
            <a:srgbClr val="DADC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3" name="Oval 152"/>
          <p:cNvSpPr/>
          <p:nvPr/>
        </p:nvSpPr>
        <p:spPr>
          <a:xfrm>
            <a:off x="3762755" y="6112764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4" name="Oval 153"/>
          <p:cNvSpPr/>
          <p:nvPr/>
        </p:nvSpPr>
        <p:spPr>
          <a:xfrm>
            <a:off x="4173219" y="6112764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5" name="Oval 154"/>
          <p:cNvSpPr/>
          <p:nvPr/>
        </p:nvSpPr>
        <p:spPr>
          <a:xfrm>
            <a:off x="4583683" y="6112764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6" name="Oval 155"/>
          <p:cNvSpPr/>
          <p:nvPr/>
        </p:nvSpPr>
        <p:spPr>
          <a:xfrm>
            <a:off x="4994147" y="6112764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7" name="Oval 156"/>
          <p:cNvSpPr/>
          <p:nvPr/>
        </p:nvSpPr>
        <p:spPr>
          <a:xfrm>
            <a:off x="5404611" y="6112764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8" name="Oval 157"/>
          <p:cNvSpPr/>
          <p:nvPr/>
        </p:nvSpPr>
        <p:spPr>
          <a:xfrm>
            <a:off x="5815075" y="6112764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9" name="Oval 158"/>
          <p:cNvSpPr/>
          <p:nvPr/>
        </p:nvSpPr>
        <p:spPr>
          <a:xfrm>
            <a:off x="6225539" y="6112764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0" name="Oval 159"/>
          <p:cNvSpPr/>
          <p:nvPr/>
        </p:nvSpPr>
        <p:spPr>
          <a:xfrm>
            <a:off x="6636003" y="6112764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1" name="Oval 160"/>
          <p:cNvSpPr/>
          <p:nvPr/>
        </p:nvSpPr>
        <p:spPr>
          <a:xfrm>
            <a:off x="7046467" y="6112764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2" name="Oval 161"/>
          <p:cNvSpPr/>
          <p:nvPr/>
        </p:nvSpPr>
        <p:spPr>
          <a:xfrm>
            <a:off x="7456931" y="6112764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3" name="Oval 162"/>
          <p:cNvSpPr/>
          <p:nvPr/>
        </p:nvSpPr>
        <p:spPr>
          <a:xfrm>
            <a:off x="5363463" y="6071616"/>
            <a:ext cx="201168" cy="201168"/>
          </a:xfrm>
          <a:prstGeom prst="ellipse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4" name="Oval 163"/>
          <p:cNvSpPr/>
          <p:nvPr/>
        </p:nvSpPr>
        <p:spPr>
          <a:xfrm>
            <a:off x="4952999" y="6071616"/>
            <a:ext cx="201168" cy="201168"/>
          </a:xfrm>
          <a:prstGeom prst="ellipse">
            <a:avLst/>
          </a:prstGeom>
          <a:solidFill>
            <a:srgbClr val="FAFAF7"/>
          </a:solidFill>
          <a:ln w="190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5" name="TextBox 164"/>
          <p:cNvSpPr txBox="1"/>
          <p:nvPr/>
        </p:nvSpPr>
        <p:spPr>
          <a:xfrm>
            <a:off x="5299456" y="5888736"/>
            <a:ext cx="329184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0D1F3C"/>
                </a:solidFill>
                <a:latin typeface="Georgia"/>
              </a:rPr>
              <a:t>5</a:t>
            </a:r>
          </a:p>
        </p:txBody>
      </p:sp>
      <p:sp>
        <p:nvSpPr>
          <p:cNvPr id="166" name="TextBox 165"/>
          <p:cNvSpPr txBox="1"/>
          <p:nvPr/>
        </p:nvSpPr>
        <p:spPr>
          <a:xfrm>
            <a:off x="4779264" y="6327648"/>
            <a:ext cx="54864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700" b="0" i="0">
                <a:solidFill>
                  <a:srgbClr val="8B5A00"/>
                </a:solidFill>
                <a:latin typeface="Arial"/>
              </a:rPr>
              <a:t>US 4</a:t>
            </a:r>
          </a:p>
        </p:txBody>
      </p:sp>
      <p:sp>
        <p:nvSpPr>
          <p:cNvPr id="167" name="Rounded Rectangle 166"/>
          <p:cNvSpPr/>
          <p:nvPr/>
        </p:nvSpPr>
        <p:spPr>
          <a:xfrm>
            <a:off x="9098280" y="6089904"/>
            <a:ext cx="1188720" cy="256032"/>
          </a:xfrm>
          <a:prstGeom prst="roundRect">
            <a:avLst>
              <a:gd name="adj" fmla="val 50000"/>
            </a:avLst>
          </a:prstGeom>
          <a:solidFill>
            <a:srgbClr val="E3EB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164E3C"/>
                </a:solidFill>
                <a:latin typeface="Arial"/>
              </a:rPr>
              <a:t>OFFICIAL</a:t>
            </a:r>
          </a:p>
        </p:txBody>
      </p:sp>
      <p:sp>
        <p:nvSpPr>
          <p:cNvPr id="168" name="TextBox 167"/>
          <p:cNvSpPr txBox="1"/>
          <p:nvPr/>
        </p:nvSpPr>
        <p:spPr>
          <a:xfrm>
            <a:off x="868680" y="6382512"/>
            <a:ext cx="137160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Scheduling</a:t>
            </a:r>
          </a:p>
        </p:txBody>
      </p:sp>
      <p:sp>
        <p:nvSpPr>
          <p:cNvPr id="169" name="TextBox 168"/>
          <p:cNvSpPr txBox="1"/>
          <p:nvPr/>
        </p:nvSpPr>
        <p:spPr>
          <a:xfrm>
            <a:off x="2286000" y="6446520"/>
            <a:ext cx="1417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0">
                <a:solidFill>
                  <a:srgbClr val="6B7280"/>
                </a:solidFill>
                <a:latin typeface="Arial"/>
              </a:rPr>
              <a:t>Linear-time</a:t>
            </a:r>
          </a:p>
        </p:txBody>
      </p:sp>
      <p:sp>
        <p:nvSpPr>
          <p:cNvPr id="170" name="TextBox 169"/>
          <p:cNvSpPr txBox="1"/>
          <p:nvPr/>
        </p:nvSpPr>
        <p:spPr>
          <a:xfrm>
            <a:off x="7635240" y="6446520"/>
            <a:ext cx="1417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Flexible-time</a:t>
            </a:r>
          </a:p>
        </p:txBody>
      </p:sp>
      <p:sp>
        <p:nvSpPr>
          <p:cNvPr id="171" name="Rectangle 170"/>
          <p:cNvSpPr/>
          <p:nvPr/>
        </p:nvSpPr>
        <p:spPr>
          <a:xfrm>
            <a:off x="3822191" y="6478524"/>
            <a:ext cx="3694176" cy="10972"/>
          </a:xfrm>
          <a:prstGeom prst="rect">
            <a:avLst/>
          </a:prstGeom>
          <a:solidFill>
            <a:srgbClr val="DADC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2" name="Oval 171"/>
          <p:cNvSpPr/>
          <p:nvPr/>
        </p:nvSpPr>
        <p:spPr>
          <a:xfrm>
            <a:off x="3762755" y="642365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3" name="Oval 172"/>
          <p:cNvSpPr/>
          <p:nvPr/>
        </p:nvSpPr>
        <p:spPr>
          <a:xfrm>
            <a:off x="4173219" y="642365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4" name="Oval 173"/>
          <p:cNvSpPr/>
          <p:nvPr/>
        </p:nvSpPr>
        <p:spPr>
          <a:xfrm>
            <a:off x="4583683" y="642365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5" name="Oval 174"/>
          <p:cNvSpPr/>
          <p:nvPr/>
        </p:nvSpPr>
        <p:spPr>
          <a:xfrm>
            <a:off x="4994147" y="642365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6" name="Oval 175"/>
          <p:cNvSpPr/>
          <p:nvPr/>
        </p:nvSpPr>
        <p:spPr>
          <a:xfrm>
            <a:off x="5404611" y="642365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7" name="Oval 176"/>
          <p:cNvSpPr/>
          <p:nvPr/>
        </p:nvSpPr>
        <p:spPr>
          <a:xfrm>
            <a:off x="5815075" y="642365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8" name="Oval 177"/>
          <p:cNvSpPr/>
          <p:nvPr/>
        </p:nvSpPr>
        <p:spPr>
          <a:xfrm>
            <a:off x="6225539" y="642365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9" name="Oval 178"/>
          <p:cNvSpPr/>
          <p:nvPr/>
        </p:nvSpPr>
        <p:spPr>
          <a:xfrm>
            <a:off x="6636003" y="642365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0" name="Oval 179"/>
          <p:cNvSpPr/>
          <p:nvPr/>
        </p:nvSpPr>
        <p:spPr>
          <a:xfrm>
            <a:off x="7046467" y="642365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1" name="Oval 180"/>
          <p:cNvSpPr/>
          <p:nvPr/>
        </p:nvSpPr>
        <p:spPr>
          <a:xfrm>
            <a:off x="7456931" y="642365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2" name="Oval 181"/>
          <p:cNvSpPr/>
          <p:nvPr/>
        </p:nvSpPr>
        <p:spPr>
          <a:xfrm>
            <a:off x="6594855" y="6382512"/>
            <a:ext cx="201168" cy="201168"/>
          </a:xfrm>
          <a:prstGeom prst="ellipse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3" name="Oval 182"/>
          <p:cNvSpPr/>
          <p:nvPr/>
        </p:nvSpPr>
        <p:spPr>
          <a:xfrm>
            <a:off x="4542535" y="6382512"/>
            <a:ext cx="201168" cy="201168"/>
          </a:xfrm>
          <a:prstGeom prst="ellipse">
            <a:avLst/>
          </a:prstGeom>
          <a:solidFill>
            <a:srgbClr val="FAFAF7"/>
          </a:solidFill>
          <a:ln w="190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4" name="TextBox 183"/>
          <p:cNvSpPr txBox="1"/>
          <p:nvPr/>
        </p:nvSpPr>
        <p:spPr>
          <a:xfrm>
            <a:off x="6530848" y="6199632"/>
            <a:ext cx="329184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0D1F3C"/>
                </a:solidFill>
                <a:latin typeface="Georgia"/>
              </a:rPr>
              <a:t>8</a:t>
            </a:r>
          </a:p>
        </p:txBody>
      </p:sp>
      <p:sp>
        <p:nvSpPr>
          <p:cNvPr id="185" name="TextBox 184"/>
          <p:cNvSpPr txBox="1"/>
          <p:nvPr/>
        </p:nvSpPr>
        <p:spPr>
          <a:xfrm>
            <a:off x="4368800" y="6638544"/>
            <a:ext cx="54864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700" b="0" i="0">
                <a:solidFill>
                  <a:srgbClr val="8B5A00"/>
                </a:solidFill>
                <a:latin typeface="Arial"/>
              </a:rPr>
              <a:t>US 3</a:t>
            </a:r>
          </a:p>
        </p:txBody>
      </p:sp>
      <p:sp>
        <p:nvSpPr>
          <p:cNvPr id="186" name="Rounded Rectangle 185"/>
          <p:cNvSpPr/>
          <p:nvPr/>
        </p:nvSpPr>
        <p:spPr>
          <a:xfrm>
            <a:off x="9098280" y="6400800"/>
            <a:ext cx="1188720" cy="256032"/>
          </a:xfrm>
          <a:prstGeom prst="roundRect">
            <a:avLst>
              <a:gd name="adj" fmla="val 50000"/>
            </a:avLst>
          </a:prstGeom>
          <a:solidFill>
            <a:srgbClr val="E3EB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164E3C"/>
                </a:solidFill>
                <a:latin typeface="Arial"/>
              </a:rPr>
              <a:t>OFFICIAL</a:t>
            </a:r>
          </a:p>
        </p:txBody>
      </p:sp>
      <p:sp>
        <p:nvSpPr>
          <p:cNvPr id="187" name="TextBox 186"/>
          <p:cNvSpPr txBox="1"/>
          <p:nvPr/>
        </p:nvSpPr>
        <p:spPr>
          <a:xfrm>
            <a:off x="868680" y="6400800"/>
            <a:ext cx="10972800" cy="14630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700" b="0" i="1">
                <a:solidFill>
                  <a:srgbClr val="6B7280"/>
                </a:solidFill>
                <a:latin typeface="Arial"/>
              </a:rPr>
              <a:t>Sourcing: Erin Meyer, The Culture Map (2014, updated 2019) — published country position. OFFICIAL Meyer data.</a:t>
            </a:r>
          </a:p>
        </p:txBody>
      </p:sp>
      <p:sp>
        <p:nvSpPr>
          <p:cNvPr id="188" name="Rectangle 187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9" name="TextBox 188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🇧🇷 Brazil  ·  Confidential briefing</a:t>
            </a:r>
          </a:p>
        </p:txBody>
      </p:sp>
      <p:sp>
        <p:nvSpPr>
          <p:cNvPr id="190" name="TextBox 189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I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F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L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L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S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THE THREE MOVES THAT LOSE DEALS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Brazil  ·  Sales negotiation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33271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783080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33271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51560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Hedging with vague timelines and soft language.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51560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Brazil expects clarity. Vague close moves get read as a lack of conviction or readiness.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051560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51560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51560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State the ask, the deadline, and the next step in one sentence. Then stop talking.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599432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764024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02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513832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764024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782312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Routing every decision back to one senior champion.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782312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Brazil runs flatter decisions. Single-threading slows the deal and signals you do not trust the team.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782312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782312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782312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Send a follow-up that all stakeholders can act on without their boss.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8330183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8494776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03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244584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32" name="Rectangle 31"/>
          <p:cNvSpPr/>
          <p:nvPr/>
        </p:nvSpPr>
        <p:spPr>
          <a:xfrm>
            <a:off x="8494776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8513063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Opening with discount math before the room agrees on the problem.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513063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Relationship-driven, creative, flexible, personal trust essential. Leading with price erases your premium.</a:t>
            </a:r>
          </a:p>
        </p:txBody>
      </p:sp>
      <p:sp>
        <p:nvSpPr>
          <p:cNvPr id="35" name="Rectangle 34"/>
          <p:cNvSpPr/>
          <p:nvPr/>
        </p:nvSpPr>
        <p:spPr>
          <a:xfrm>
            <a:off x="8513063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8513063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513063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Anchor on the cost of the status quo. Bring price up only after they describe the gap in their own words.</a:t>
            </a:r>
          </a:p>
        </p:txBody>
      </p:sp>
      <p:sp>
        <p:nvSpPr>
          <p:cNvPr id="38" name="Rectangle 37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🇧🇷 Brazil  ·  Confidential briefing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V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O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I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C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E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COMMUNICATION STYLE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How they speak — and how to write back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1719072"/>
            <a:ext cx="53035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HOW THEY SPEAK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6868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68680" y="2057400"/>
            <a:ext cx="53035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Warm, personal, expressive, relationship-first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92240" y="1719072"/>
            <a:ext cx="53035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HIERARCHY &amp; TITLES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49224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92240" y="2057400"/>
            <a:ext cx="53035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Hierarchical but personal; jeitinho brasileiro (creative flexibility)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68680" y="370332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EMAIL TONE — GET IT RIGHT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68680" y="4023360"/>
            <a:ext cx="5349240" cy="23317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ounded Rectangle 18"/>
          <p:cNvSpPr/>
          <p:nvPr/>
        </p:nvSpPr>
        <p:spPr>
          <a:xfrm>
            <a:off x="1005840" y="4160520"/>
            <a:ext cx="777240" cy="237744"/>
          </a:xfrm>
          <a:prstGeom prst="roundRect">
            <a:avLst>
              <a:gd name="adj" fmla="val 50000"/>
            </a:avLst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FAFAF7"/>
                </a:solidFill>
                <a:latin typeface="Arial"/>
              </a:rPr>
              <a:t>DON'T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874519" y="416052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Wrong tone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51560" y="4526280"/>
            <a:ext cx="5074920" cy="1783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900" b="0" i="1">
                <a:solidFill>
                  <a:srgbClr val="1A2642"/>
                </a:solidFill>
                <a:latin typeface="Arial"/>
              </a:rPr>
              <a:t>Dear esteemed [Name], I trust this finds you well. I would be most grateful if at your earliest convenience you might consider whether you could possibly let me know any thoughts.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492240" y="4023360"/>
            <a:ext cx="5349240" cy="2331720"/>
          </a:xfrm>
          <a:prstGeom prst="rect">
            <a:avLst/>
          </a:prstGeom>
          <a:solidFill>
            <a:srgbClr val="FEF3DD"/>
          </a:solidFill>
          <a:ln w="762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ounded Rectangle 22"/>
          <p:cNvSpPr/>
          <p:nvPr/>
        </p:nvSpPr>
        <p:spPr>
          <a:xfrm>
            <a:off x="6629400" y="4160520"/>
            <a:ext cx="777240" cy="237744"/>
          </a:xfrm>
          <a:prstGeom prst="roundRect">
            <a:avLst>
              <a:gd name="adj" fmla="val 50000"/>
            </a:avLst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0D1F3C"/>
                </a:solidFill>
                <a:latin typeface="Arial"/>
              </a:rPr>
              <a:t>DO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498079" y="416052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Right tone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75120" y="4526280"/>
            <a:ext cx="5074920" cy="1783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Hi [Name] — quick check: are we aligned on the proposal? Happy to jump on a call this week if useful.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🇧🇷 Brazil  ·  Confidential briefing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S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TRUST-BUILDING TIMELINE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How relationships build — and break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1719072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HOW RELATIONSHIPS BUILD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6868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68680" y="2057400"/>
            <a:ext cx="10972800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Relationship-driven, creative, flexible, personal trust essential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68680" y="3154680"/>
            <a:ext cx="534924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SIGNALS OF TRUST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68680" y="3383280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868680" y="358444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097280" y="352044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Showing up in person at least once before the deal closes.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68680" y="408736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1097280" y="402336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Remembering personal context (family, past meetings, holidays) without being asked.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868680" y="459028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1097280" y="452628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Speaking measured, accurate words. Local audiences detect overpromising.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92240" y="3154680"/>
            <a:ext cx="534924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WHAT DESTROYS TRUST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492240" y="3383280"/>
            <a:ext cx="457200" cy="2286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6492240" y="3584448"/>
            <a:ext cx="91440" cy="91440"/>
          </a:xfrm>
          <a:prstGeom prst="rect">
            <a:avLst/>
          </a:prstGeom>
          <a:solidFill>
            <a:srgbClr val="FAFAF7"/>
          </a:solidFill>
          <a:ln w="12700">
            <a:solidFill>
              <a:srgbClr val="0D1F3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720840" y="352044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Switching contacts mid-deal without a warm introduction.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492240" y="4087368"/>
            <a:ext cx="91440" cy="91440"/>
          </a:xfrm>
          <a:prstGeom prst="rect">
            <a:avLst/>
          </a:prstGeom>
          <a:solidFill>
            <a:srgbClr val="FAFAF7"/>
          </a:solidFill>
          <a:ln w="12700">
            <a:solidFill>
              <a:srgbClr val="0D1F3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720840" y="402336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Promising executive sponsorship that does not show up.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68680" y="608076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FACE-SAVING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68680" y="6291072"/>
            <a:ext cx="1097280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</a:pPr>
            <a:r>
              <a:rPr sz="800" b="0" i="1">
                <a:solidFill>
                  <a:srgbClr val="6B7280"/>
                </a:solidFill>
                <a:latin typeface="Arial"/>
              </a:rPr>
              <a:t>Avoid the OK hand gesture; do not rush personal rapport building</a:t>
            </a:r>
          </a:p>
        </p:txBody>
      </p:sp>
      <p:sp>
        <p:nvSpPr>
          <p:cNvPr id="30" name="Rectangle 29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🇧🇷 Brazil  ·  Confidential briefing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G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D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E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YOUR NEXT STEPS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Two ways to keep building cultural fluency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828800"/>
            <a:ext cx="10972800" cy="16916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51560" y="1920240"/>
            <a:ext cx="9144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800" b="1" i="0">
                <a:solidFill>
                  <a:srgbClr val="F5A623"/>
                </a:solidFill>
                <a:latin typeface="Georgia"/>
              </a:rPr>
              <a:t>01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011680" y="2103120"/>
            <a:ext cx="22860" cy="11887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2240280" y="2011680"/>
            <a:ext cx="941832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800" b="1" i="0">
                <a:solidFill>
                  <a:srgbClr val="0D1F3C"/>
                </a:solidFill>
                <a:latin typeface="Georgia"/>
              </a:rPr>
              <a:t>Practice this sales negotiation before the meeting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240280" y="2697480"/>
            <a:ext cx="941832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 i="0">
                <a:solidFill>
                  <a:srgbClr val="8B5A00"/>
                </a:solidFill>
                <a:latin typeface="Arial"/>
              </a:rPr>
              <a:t>Try Demo  →  gokulturely.com/try?country=br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240280" y="3063240"/>
            <a:ext cx="94183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 i="1">
                <a:solidFill>
                  <a:srgbClr val="6B7280"/>
                </a:solidFill>
                <a:latin typeface="Arial"/>
              </a:rPr>
              <a:t>Practice this country with a live AI buyer-side simulator.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68680" y="3703320"/>
            <a:ext cx="10972800" cy="1691640"/>
          </a:xfrm>
          <a:prstGeom prst="rect">
            <a:avLst/>
          </a:prstGeom>
          <a:solidFill>
            <a:srgbClr val="FEF3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51560" y="3794760"/>
            <a:ext cx="9144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800" b="1" i="0">
                <a:solidFill>
                  <a:srgbClr val="0D1F3C"/>
                </a:solidFill>
                <a:latin typeface="Georgia"/>
              </a:rPr>
              <a:t>02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011680" y="3977639"/>
            <a:ext cx="22860" cy="118872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2240280" y="3886200"/>
            <a:ext cx="941832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800" b="1" i="0">
                <a:solidFill>
                  <a:srgbClr val="0D1F3C"/>
                </a:solidFill>
                <a:latin typeface="Georgia"/>
              </a:rPr>
              <a:t>Pressure-test your first outreach email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240280" y="4572000"/>
            <a:ext cx="941832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 i="0">
                <a:solidFill>
                  <a:srgbClr val="8B5A00"/>
                </a:solidFill>
                <a:latin typeface="Arial"/>
              </a:rPr>
              <a:t>Try Copilot  →  gokulturely.com/copilot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240280" y="4937760"/>
            <a:ext cx="94183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 i="1">
                <a:solidFill>
                  <a:srgbClr val="6B7280"/>
                </a:solidFill>
                <a:latin typeface="Arial"/>
              </a:rPr>
              <a:t>Real-time guidance during your live calls and email drafts.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5852160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 i="0">
                <a:solidFill>
                  <a:srgbClr val="0D1F3C"/>
                </a:solidFill>
                <a:latin typeface="Arial"/>
              </a:rPr>
              <a:t>GoKulturely  ·  108 countries  ·  Erin Meyer 8-scale Culture Map  ·  Cultural intelligence for international Sales VPs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🇧🇷 Brazil  ·  Confidential briefing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