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675120" y="0"/>
            <a:ext cx="54864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01168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Calibri"/>
              </a:rPr>
              <a:t>🇯🇵  Japan Cultural Briefing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3832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b="0">
                <a:solidFill>
                  <a:srgbClr val="E0E7FF"/>
                </a:solidFill>
                <a:latin typeface="Calibri"/>
              </a:rPr>
              <a:t>Prepared for: Sales negotiation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7607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C7D2FE"/>
                </a:solidFill>
                <a:latin typeface="Calibri"/>
              </a:rPr>
              <a:t>Generated by GoKulturely · May 01,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alibri"/>
              </a:rPr>
              <a:t>GoKulturely · gokulturely.com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0233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E0E7FF"/>
                </a:solidFill>
                <a:latin typeface="Calibri"/>
              </a:rPr>
              <a:t>Deal context: $500,000 pipeline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0F172A"/>
                </a:solidFill>
                <a:latin typeface="Calibri"/>
              </a:rPr>
              <a:t>🇯🇵  Japan at a Glance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Region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3716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Asia-Pacific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6480" y="13716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Capital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79" y="13716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Tokyo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Language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Japanese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0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Currency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JPY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2004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Key Stat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56616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1E293B"/>
                </a:solidFill>
                <a:latin typeface="Calibri"/>
              </a:rPr>
              <a:t>Deals in Japan typically take 30–60% longer than the US average. Plan multiple touchpoints before close.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6634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Power Distance vs. USA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5074920"/>
            <a:ext cx="4443984" cy="3657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5120640"/>
            <a:ext cx="44439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Calibri"/>
              </a:rPr>
              <a:t>Japan: 54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532120"/>
            <a:ext cx="3291840" cy="36576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55778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Calibri"/>
              </a:rPr>
              <a:t>USA: 40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03504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64748B"/>
                </a:solidFill>
                <a:latin typeface="Calibri"/>
              </a:rPr>
              <a:t>Japan hierarchy norms are close to US baseline, but local titles still matter in introductions.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The 3 Moves That Lose Deals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64748B"/>
                </a:solidFill>
                <a:latin typeface="Calibri"/>
              </a:rPr>
              <a:t>Specific to Japan · Sales negotiation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Pushing for a same-day "yes" with direct close language.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Japan uses indirect, formal, respectful of hierarchy. A blunt close reads as desperate or disrespectful.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Frame the ask as a draft for review. Let the counterpart raise the next step.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34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Talking past the senior person to the subject-matter expert.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Strong seniority-based hierarchy; nemawashi (consensus-building). Skipping rank breaks the room.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Open and close with the most senior person. Ask experts to brief them, not you.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Opening with discount math before the room agrees on the problem.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Patient, relationship-focused, group consensus required. Leading with price erases your premium.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Anchor on the cost of the status quo. Bring price up only after they describe the gap in their own words.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Communication Style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How they speak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Indirect, formal, respectful of hierarchy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Hierarchy and titles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51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Strong seniority-based hierarchy; nemawashi (consensus-building)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Email tone — get it right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023360"/>
            <a:ext cx="5577840" cy="2468880"/>
          </a:xfrm>
          <a:prstGeom prst="rect">
            <a:avLst/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991B1B"/>
                </a:solidFill>
                <a:latin typeface="Calibri"/>
              </a:rPr>
              <a:t>× Wrong tone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526280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7F1D1D"/>
                </a:solidFill>
                <a:latin typeface="Calibri"/>
              </a:rPr>
              <a:t>Hi — circling back. Need an answer by Friday. Are we good to go?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63640" y="4023360"/>
            <a:ext cx="5577840" cy="2468880"/>
          </a:xfrm>
          <a:prstGeom prst="rect">
            <a:avLst/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4652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166534"/>
                </a:solidFill>
                <a:latin typeface="Calibri"/>
              </a:rPr>
              <a:t>✓ Right tone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4526280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14532D"/>
                </a:solidFill>
                <a:latin typeface="Calibri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Trust-Building Timeline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How relationships build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Patient, relationship-focused, group consensus required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0B981"/>
                </a:solidFill>
                <a:latin typeface="Calibri"/>
              </a:rPr>
              <a:t>What signals trust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14532D"/>
                </a:solidFill>
                <a:latin typeface="Calibri"/>
              </a:rPr>
              <a:t>✓  Showing up in person at least once before the deal closes.</a:t>
            </a:r>
          </a:p>
          <a:p>
            <a:r>
              <a:t>✓  Remembering personal context (family, past meetings, holidays) without being asked.</a:t>
            </a:r>
          </a:p>
          <a:p>
            <a:r>
              <a:t>✓  Speaking measured, accurate words. Local audiences detect overpromising.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3640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What destroys trust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3640" y="29260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7F1D1D"/>
                </a:solidFill>
                <a:latin typeface="Calibri"/>
              </a:rPr>
              <a:t>×  Disagreeing publicly with anyone senior in the room.</a:t>
            </a:r>
          </a:p>
          <a:p>
            <a:r>
              <a:t>×  Switching contacts mid-deal without a warm introduction.</a:t>
            </a:r>
          </a:p>
          <a:p>
            <a:r>
              <a:t>×  Promising executive sponsorship that does not show up.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394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Face-saving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76072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1E293B"/>
                </a:solidFill>
                <a:latin typeface="Calibri"/>
              </a:rPr>
              <a:t>Avoid direct confrontation; never cause someone to lose face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Your Next Steps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11247120" cy="146304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b="1">
                <a:solidFill>
                  <a:srgbClr val="667EEA"/>
                </a:solidFill>
                <a:latin typeface="Calibri"/>
              </a:rPr>
              <a:t>1. Practice this sales negotiation before the meeting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75569"/>
                </a:solidFill>
                <a:latin typeface="Calibri"/>
              </a:rPr>
              <a:t>Try Demo → gokulturely.com/try?country=jp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17520"/>
            <a:ext cx="11247120" cy="146304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2004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b="1">
                <a:solidFill>
                  <a:srgbClr val="667EEA"/>
                </a:solidFill>
                <a:latin typeface="Calibri"/>
              </a:rPr>
              <a:t>2. Pressure-test your first outreach email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749039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75569"/>
                </a:solidFill>
                <a:latin typeface="Calibri"/>
              </a:rPr>
              <a:t>Try Copilot → gokulturely.com/copilot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667EEA"/>
                </a:solidFill>
                <a:latin typeface="Calibri"/>
              </a:rPr>
              <a:t>GoKulturely · Cultural intelligence for international Sales VPs · 88 countries · 247+ scenarios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3093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>
                <a:solidFill>
                  <a:srgbClr val="64748B"/>
                </a:solidFill>
                <a:latin typeface="Calibri"/>
              </a:rPr>
              <a:t>Free preview · Upgrade to Pro to unlock all 88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