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Mongolia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🇲🇳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Mongolia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Mongolia 🇲🇳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Ulaanbaatar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Mongolian, English,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MNT (Tugrik)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98855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2667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Mongolia: 75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Mongolia is markedly more hierarchical than the US. Always address the senior person first.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" y="3858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ERIN MEYER CULTURE MAP  ·  8 SCALES vs. USA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646920" y="3840480"/>
            <a:ext cx="150876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SOME ESTIMATED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8680" y="420624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Communicating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Low context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3524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High context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822191" y="430225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376275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417321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458368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499414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40461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581507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622553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663600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04646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745693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6184391" y="420624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4132071" y="420624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120384" y="402336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958336" y="446227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098280" y="422452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8680" y="451713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Evaluating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28600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Direct negative feedback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3524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Indirect negative feedback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822191" y="461314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376275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417321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Oval 60"/>
          <p:cNvSpPr/>
          <p:nvPr/>
        </p:nvSpPr>
        <p:spPr>
          <a:xfrm>
            <a:off x="458368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499414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Oval 62"/>
          <p:cNvSpPr/>
          <p:nvPr/>
        </p:nvSpPr>
        <p:spPr>
          <a:xfrm>
            <a:off x="540461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581507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22553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663600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Oval 66"/>
          <p:cNvSpPr/>
          <p:nvPr/>
        </p:nvSpPr>
        <p:spPr>
          <a:xfrm>
            <a:off x="704646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745693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Oval 68"/>
          <p:cNvSpPr/>
          <p:nvPr/>
        </p:nvSpPr>
        <p:spPr>
          <a:xfrm>
            <a:off x="5363463" y="451713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Oval 69"/>
          <p:cNvSpPr/>
          <p:nvPr/>
        </p:nvSpPr>
        <p:spPr>
          <a:xfrm>
            <a:off x="4952999" y="451713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299456" y="433425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5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79264" y="477316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9098280" y="453542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8680" y="4828031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Persuading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28600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Applications-first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3524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Principles-first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822191" y="492404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376275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417321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458368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499414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540461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581507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622553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663600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704646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745693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6184391" y="4828031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Oval 88"/>
          <p:cNvSpPr/>
          <p:nvPr/>
        </p:nvSpPr>
        <p:spPr>
          <a:xfrm>
            <a:off x="4542535" y="4828031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120384" y="464515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368800" y="508406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9098280" y="484632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68680" y="5138928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Leading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28600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Egalitarian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3524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Hierarchical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822191" y="5234940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Oval 96"/>
          <p:cNvSpPr/>
          <p:nvPr/>
        </p:nvSpPr>
        <p:spPr>
          <a:xfrm>
            <a:off x="376275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417321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Oval 98"/>
          <p:cNvSpPr/>
          <p:nvPr/>
        </p:nvSpPr>
        <p:spPr>
          <a:xfrm>
            <a:off x="458368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Oval 99"/>
          <p:cNvSpPr/>
          <p:nvPr/>
        </p:nvSpPr>
        <p:spPr>
          <a:xfrm>
            <a:off x="499414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Oval 100"/>
          <p:cNvSpPr/>
          <p:nvPr/>
        </p:nvSpPr>
        <p:spPr>
          <a:xfrm>
            <a:off x="540461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Oval 101"/>
          <p:cNvSpPr/>
          <p:nvPr/>
        </p:nvSpPr>
        <p:spPr>
          <a:xfrm>
            <a:off x="581507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622553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663600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704646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745693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7005319" y="5138928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Oval 107"/>
          <p:cNvSpPr/>
          <p:nvPr/>
        </p:nvSpPr>
        <p:spPr>
          <a:xfrm>
            <a:off x="4952999" y="5138928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6941312" y="4956048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79264" y="5394960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9098280" y="5157216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68680" y="5449824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Deciding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28600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Consensual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63524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Top-down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3822191" y="5545836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376275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417321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458368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499414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540461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581507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622553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663600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704646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745693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7005319" y="5449824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Oval 126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6941312" y="5266944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21120" y="5705856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8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9098280" y="5468112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868680" y="576072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Trusting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8600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Task-based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763524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Relationship-based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3822191" y="585673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376275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417321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458368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499414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540461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581507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622553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663600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704646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745693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6594855" y="576072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Oval 145"/>
          <p:cNvSpPr/>
          <p:nvPr/>
        </p:nvSpPr>
        <p:spPr>
          <a:xfrm>
            <a:off x="4132071" y="576072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6530848" y="557784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958336" y="601675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9098280" y="577900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868680" y="607161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Disagreeing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28600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Confrontational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3524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Avoids confrontation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3822191" y="616762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376275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417321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458368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499414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540461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581507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622553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663600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704646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745693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5773927" y="607161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Oval 164"/>
          <p:cNvSpPr/>
          <p:nvPr/>
        </p:nvSpPr>
        <p:spPr>
          <a:xfrm>
            <a:off x="4952999" y="607161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5709920" y="588873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779264" y="632764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9098280" y="608990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868680" y="6382512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Scheduling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28600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Linear-time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63524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Flexible-time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822191" y="647852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376275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417321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458368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499414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540461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581507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622553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663600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704646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745693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6184391" y="6382512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Oval 183"/>
          <p:cNvSpPr/>
          <p:nvPr/>
        </p:nvSpPr>
        <p:spPr>
          <a:xfrm>
            <a:off x="4542535" y="6382512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120384" y="619963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368800" y="663854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9098280" y="640080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868680" y="6400800"/>
            <a:ext cx="10972800" cy="14630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00" b="0" i="1">
                <a:solidFill>
                  <a:srgbClr val="6B7280"/>
                </a:solidFill>
                <a:latin typeface="Arial"/>
              </a:rPr>
              <a:t>Sourcing: Cluster estimate blending Russia (post-Soviet) and China/Asia-Confucian Tier A data.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Mongolia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Mongolia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frames the discussion and signs off. Tea (often with milk and salt) always offered..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Trust-led across multiple visits. Private cycles 8–14 weeks; mining and state-linked deals 6–12 months. "Third Neighbour" policy seeks Western alternatives to China and Russia..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 by Asian standards but still hierarchical with seniors. Russian and English both used in international deals. Mongolians take pride in plain-spoken honesty inherited from nomadic culture.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frames the discussion and signs off. Tea (often with milk and salt) always offered.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Trust-led across multiple visits. Private cycles 8–14 weeks; mining and state-linked deals 6–12 months. "Third Neighbour" policy seeks Western alternatives to China and Russia.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Mongolia–China relations (especially Inner Mongolia in China), Mongolia–Russia historical dependence, and recent anti-Chinese-investment protests. Genghis Khan is a national hero — treat with respect.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gokulturely.com/try?country=mn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🇲🇳 Mongolia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