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93776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48640" y="548640"/>
            <a:ext cx="640080" cy="64008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603504"/>
            <a:ext cx="640080" cy="5669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800" b="1" i="0">
                <a:solidFill>
                  <a:srgbClr val="0D1F3C"/>
                </a:solidFill>
                <a:latin typeface="Georgia"/>
              </a:rPr>
              <a:t>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17320"/>
            <a:ext cx="393192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CULTURAL</a:t>
            </a:r>
          </a:p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BRIEFING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017520"/>
            <a:ext cx="393192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5000"/>
              </a:lnSpc>
            </a:pPr>
            <a:r>
              <a:rPr sz="4200" b="1" i="0">
                <a:solidFill>
                  <a:srgbClr val="FAFAF7"/>
                </a:solidFill>
                <a:latin typeface="Georgia"/>
              </a:rPr>
              <a:t>Ukraine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5120640"/>
            <a:ext cx="3931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0" i="0">
                <a:solidFill>
                  <a:srgbClr val="F5A623"/>
                </a:solidFill>
                <a:latin typeface="Arial"/>
              </a:rPr>
              <a:t>Prepared for: Sales negotiation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5669280"/>
            <a:ext cx="39319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 i="1">
                <a:solidFill>
                  <a:srgbClr val="FEF3DD"/>
                </a:solidFill>
                <a:latin typeface="Arial"/>
              </a:rPr>
              <a:t>Pipeline context: $250,000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6263640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1">
                <a:solidFill>
                  <a:srgbClr val="FAFAF7"/>
                </a:solidFill>
                <a:latin typeface="Georgia"/>
              </a:rPr>
              <a:t>GoKulturely</a:t>
            </a:r>
          </a:p>
        </p:txBody>
      </p:sp>
      <p:sp>
        <p:nvSpPr>
          <p:cNvPr id="11" name="Oval 10"/>
          <p:cNvSpPr/>
          <p:nvPr/>
        </p:nvSpPr>
        <p:spPr>
          <a:xfrm>
            <a:off x="2057400" y="6400800"/>
            <a:ext cx="91440" cy="91440"/>
          </a:xfrm>
          <a:prstGeom prst="ellipse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120640" y="1280160"/>
            <a:ext cx="6858000" cy="2926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6000" b="0" i="0">
                <a:solidFill>
                  <a:srgbClr val="0D1F3C"/>
                </a:solidFill>
                <a:latin typeface="Georgia"/>
              </a:rPr>
              <a:t>🇺🇦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20640" y="4297680"/>
            <a:ext cx="68580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10000"/>
              </a:lnSpc>
            </a:pPr>
            <a:r>
              <a:rPr sz="2200" b="1" i="0">
                <a:solidFill>
                  <a:srgbClr val="0D1F3C"/>
                </a:solidFill>
                <a:latin typeface="Georgia"/>
              </a:rPr>
              <a:t>Ukraine Cultural Briefing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818120" y="5212080"/>
            <a:ext cx="141732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120640" y="5440680"/>
            <a:ext cx="6858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100" b="0" i="0">
                <a:solidFill>
                  <a:srgbClr val="6B7280"/>
                </a:solidFill>
                <a:latin typeface="Arial"/>
              </a:rPr>
              <a:t>Generated by GoKulturely · May 01, 2026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120640" y="6446520"/>
            <a:ext cx="6858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Arial"/>
              </a:rPr>
              <a:t>CONFIDENTIAL  ·  PREPARED FOR INTERNAL USE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N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Y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 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M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AT A GLANCE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Ukraine 🇺🇦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86868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2471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REGION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2471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Europe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365760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91363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CAPITAL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1363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Kyiv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44652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44652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70255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LANGUAGE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0255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Ukrainian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23544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923544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49147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CURRENCY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49147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UAH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68680" y="26974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POWER DISTANCE vs. USA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68680" y="3035808"/>
            <a:ext cx="10972800" cy="36576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10853928" y="2944368"/>
            <a:ext cx="219456" cy="219456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Oval 29"/>
          <p:cNvSpPr/>
          <p:nvPr/>
        </p:nvSpPr>
        <p:spPr>
          <a:xfrm>
            <a:off x="5148072" y="2944368"/>
            <a:ext cx="219456" cy="219456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9592056" y="3200400"/>
            <a:ext cx="27432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1" i="0">
                <a:solidFill>
                  <a:srgbClr val="0D1F3C"/>
                </a:solidFill>
                <a:latin typeface="Arial"/>
              </a:rPr>
              <a:t>Ukraine: 92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343400" y="3200400"/>
            <a:ext cx="18288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0" i="0">
                <a:solidFill>
                  <a:srgbClr val="8B5A00"/>
                </a:solidFill>
                <a:latin typeface="Arial"/>
              </a:rPr>
              <a:t>USA: 40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68680" y="3456432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1">
                <a:solidFill>
                  <a:srgbClr val="6B7280"/>
                </a:solidFill>
                <a:latin typeface="Arial"/>
              </a:rPr>
              <a:t>Ukraine is markedly more hierarchical than the US. Always address the senior person first.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🇺🇦 Ukraine  ·  Confidential briefing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F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THE THREE MOVES THAT LOSE DEALS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Ukraine  ·  Sales negotiation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33271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83080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33271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51560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Hedging with vague timelines and soft language.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51560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Ukraine expects clarity. Vague close moves get read as a lack of conviction or readiness.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051560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51560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State the ask, the deadline, and the next step in one sentence. Then stop talking.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99432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764024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13832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764024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782312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Routing every decision back to one senior champion.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82312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Ukraine runs flatter decisions. Single-threading slows the deal and signals you do not trust the team.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782312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782312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782312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Send a follow-up that all stakeholders can act on without their boss.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8330183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494776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03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244584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8494776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8513063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Opening with discount math before the room agrees on the problem.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513063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Patient; relationship and trust precede deals; written contracts essential. Leading with price erases your premium.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513063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513063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513063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Anchor on the cost of the status quo. Bring price up only after they describe the gap in their own words.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🇺🇦 Ukraine  ·  Confidential briefing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V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COMMUNICATION STYLE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they speak — and how to write back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THEY SPEAK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Direct, warm with familiarity; relationships central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9224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HIERARCHY &amp; TITLES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49224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9224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Hierarchical; respect for authority; titles matter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68680" y="370332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EMAIL TONE — GET IT RIGHT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23360"/>
            <a:ext cx="5349240" cy="23317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100584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FAFAF7"/>
                </a:solidFill>
                <a:latin typeface="Arial"/>
              </a:rPr>
              <a:t>DON'T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87451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Wrong tone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5156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1">
                <a:solidFill>
                  <a:srgbClr val="1A2642"/>
                </a:solidFill>
                <a:latin typeface="Arial"/>
              </a:rPr>
              <a:t>Dear esteemed [Name], I trust this finds you well. I would be most grateful if at your earliest convenience you might consider whether you could possibly let me know any thoughts.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492240" y="4023360"/>
            <a:ext cx="5349240" cy="2331720"/>
          </a:xfrm>
          <a:prstGeom prst="rect">
            <a:avLst/>
          </a:prstGeom>
          <a:solidFill>
            <a:srgbClr val="FEF3DD"/>
          </a:solidFill>
          <a:ln w="762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662940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0D1F3C"/>
                </a:solidFill>
                <a:latin typeface="Arial"/>
              </a:rPr>
              <a:t>DO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49807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Right tone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7512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Hi [Name] — quick check: are we aligned on the proposal? Happy to jump on a call this week if useful.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🇺🇦 Ukraine  ·  Confidential briefing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TRUST-BUILDING TIMELINE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relationships build — and break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RELATIONSHIPS BUILD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10972800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Patient; relationship and trust precede deals; written contracts essential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868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SIGNALS OF TRUST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68680" y="3383280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68680" y="358444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9728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Showing up in person at least once before the deal closes.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8736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9728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Remembering personal context (family, past meetings, holidays) without being asked.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68680" y="459028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097280" y="452628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Speaking measured, accurate words. Local audiences detect overpromising.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9224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WHAT DESTROYS TRUST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492240" y="3383280"/>
            <a:ext cx="457200" cy="2286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492240" y="358444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72084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Switching contacts mid-deal without a warm introduction.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492240" y="408736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72084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Promising executive sponsorship that does not show up.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68680" y="608076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FACE-SAVING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68680" y="6291072"/>
            <a:ext cx="10972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</a:pPr>
            <a:r>
              <a:rPr sz="800" b="0" i="1">
                <a:solidFill>
                  <a:srgbClr val="6B7280"/>
                </a:solidFill>
                <a:latin typeface="Arial"/>
              </a:rPr>
              <a:t>Avoid lumping with Russia; respect strong national identity post-2022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🇺🇦 Ukraine  ·  Confidential briefing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G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D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YOUR NEXT STEPS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Two ways to keep building cultural fluency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828800"/>
            <a:ext cx="10972800" cy="16916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192024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011680" y="2103120"/>
            <a:ext cx="22860" cy="11887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240280" y="201168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Practice this sales negotiation before the meeting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40280" y="269748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Demo  →  gokulturely.com/try?country=ua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40280" y="306324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Practice this country with a live AI buyer-side simulator.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68680" y="3703320"/>
            <a:ext cx="10972800" cy="1691640"/>
          </a:xfrm>
          <a:prstGeom prst="rect">
            <a:avLst/>
          </a:prstGeom>
          <a:solidFill>
            <a:srgbClr val="FEF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379476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011680" y="3977639"/>
            <a:ext cx="22860" cy="118872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240280" y="388620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Pressure-test your first outreach email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40280" y="457200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Copilot  →  gokulturely.com/copilot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240280" y="493776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Real-time guidance during your live calls and email drafts.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852160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0D1F3C"/>
                </a:solidFill>
                <a:latin typeface="Arial"/>
              </a:rPr>
              <a:t>GoKulturely  ·  108 countries  ·  Erin Meyer 8-scale Culture Map  ·  Cultural intelligence for international Sales VPs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🇺🇦 Ukraine  ·  Confidential briefing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