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AFAF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4937760" cy="6858000"/>
          </a:xfrm>
          <a:prstGeom prst="rect">
            <a:avLst/>
          </a:prstGeom>
          <a:solidFill>
            <a:srgbClr val="0D1F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548640" y="548640"/>
            <a:ext cx="640080" cy="640080"/>
          </a:xfrm>
          <a:prstGeom prst="rect">
            <a:avLst/>
          </a:prstGeom>
          <a:solidFill>
            <a:srgbClr val="F5A62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603504"/>
            <a:ext cx="640080" cy="566928"/>
          </a:xfrm>
          <a:prstGeom prst="rect">
            <a:avLst/>
          </a:prstGeom>
          <a:noFill/>
        </p:spPr>
        <p:txBody>
          <a:bodyPr wrap="square" lIns="0" rIns="0" tIns="0" bIns="0">
            <a:spAutoFit/>
          </a:bodyPr>
          <a:lstStyle/>
          <a:p>
            <a:pPr algn="ctr"/>
            <a:r>
              <a:rPr sz="2800" b="1" i="0">
                <a:solidFill>
                  <a:srgbClr val="0D1F3C"/>
                </a:solidFill>
                <a:latin typeface="Georgia"/>
              </a:rPr>
              <a:t>01</a:t>
            </a:r>
          </a:p>
        </p:txBody>
      </p:sp>
      <p:sp>
        <p:nvSpPr>
          <p:cNvPr id="6" name="TextBox 5"/>
          <p:cNvSpPr txBox="1"/>
          <p:nvPr/>
        </p:nvSpPr>
        <p:spPr>
          <a:xfrm>
            <a:off x="548640" y="1417320"/>
            <a:ext cx="3931920" cy="777240"/>
          </a:xfrm>
          <a:prstGeom prst="rect">
            <a:avLst/>
          </a:prstGeom>
          <a:noFill/>
        </p:spPr>
        <p:txBody>
          <a:bodyPr wrap="square" lIns="0" rIns="0" tIns="0" bIns="0">
            <a:spAutoFit/>
          </a:bodyPr>
          <a:lstStyle/>
          <a:p>
            <a:pPr>
              <a:lnSpc>
                <a:spcPct val="140000"/>
              </a:lnSpc>
            </a:pPr>
            <a:r>
              <a:rPr sz="1100" b="1" i="0">
                <a:solidFill>
                  <a:srgbClr val="F5A623"/>
                </a:solidFill>
                <a:latin typeface="Arial"/>
              </a:rPr>
              <a:t>CULTURAL</a:t>
            </a:r>
          </a:p>
          <a:p>
            <a:pPr>
              <a:lnSpc>
                <a:spcPct val="140000"/>
              </a:lnSpc>
            </a:pPr>
            <a:r>
              <a:rPr sz="1100" b="1" i="0">
                <a:solidFill>
                  <a:srgbClr val="F5A623"/>
                </a:solidFill>
                <a:latin typeface="Arial"/>
              </a:rPr>
              <a:t>BRIEFING</a:t>
            </a:r>
          </a:p>
        </p:txBody>
      </p:sp>
      <p:sp>
        <p:nvSpPr>
          <p:cNvPr id="7" name="TextBox 6"/>
          <p:cNvSpPr txBox="1"/>
          <p:nvPr/>
        </p:nvSpPr>
        <p:spPr>
          <a:xfrm>
            <a:off x="548640" y="3017520"/>
            <a:ext cx="3931920" cy="1828800"/>
          </a:xfrm>
          <a:prstGeom prst="rect">
            <a:avLst/>
          </a:prstGeom>
          <a:noFill/>
        </p:spPr>
        <p:txBody>
          <a:bodyPr wrap="square" lIns="0" rIns="0" tIns="0" bIns="0">
            <a:spAutoFit/>
          </a:bodyPr>
          <a:lstStyle/>
          <a:p>
            <a:pPr>
              <a:lnSpc>
                <a:spcPct val="105000"/>
              </a:lnSpc>
            </a:pPr>
            <a:r>
              <a:rPr sz="4200" b="1" i="0">
                <a:solidFill>
                  <a:srgbClr val="FAFAF7"/>
                </a:solidFill>
                <a:latin typeface="Georgia"/>
              </a:rPr>
              <a:t>Nepal</a:t>
            </a:r>
          </a:p>
        </p:txBody>
      </p:sp>
      <p:sp>
        <p:nvSpPr>
          <p:cNvPr id="8" name="TextBox 7"/>
          <p:cNvSpPr txBox="1"/>
          <p:nvPr/>
        </p:nvSpPr>
        <p:spPr>
          <a:xfrm>
            <a:off x="548640" y="5120640"/>
            <a:ext cx="3931920" cy="548640"/>
          </a:xfrm>
          <a:prstGeom prst="rect">
            <a:avLst/>
          </a:prstGeom>
          <a:noFill/>
        </p:spPr>
        <p:txBody>
          <a:bodyPr wrap="square" lIns="0" rIns="0" tIns="0" bIns="0">
            <a:spAutoFit/>
          </a:bodyPr>
          <a:lstStyle/>
          <a:p>
            <a:r>
              <a:rPr sz="1400" b="0" i="0">
                <a:solidFill>
                  <a:srgbClr val="F5A623"/>
                </a:solidFill>
                <a:latin typeface="Arial"/>
              </a:rPr>
              <a:t>Prepared for: Sales negotiation</a:t>
            </a:r>
          </a:p>
        </p:txBody>
      </p:sp>
      <p:sp>
        <p:nvSpPr>
          <p:cNvPr id="9" name="TextBox 8"/>
          <p:cNvSpPr txBox="1"/>
          <p:nvPr/>
        </p:nvSpPr>
        <p:spPr>
          <a:xfrm>
            <a:off x="548640" y="5669280"/>
            <a:ext cx="3931920" cy="365760"/>
          </a:xfrm>
          <a:prstGeom prst="rect">
            <a:avLst/>
          </a:prstGeom>
          <a:noFill/>
        </p:spPr>
        <p:txBody>
          <a:bodyPr wrap="square" lIns="0" rIns="0" tIns="0" bIns="0">
            <a:spAutoFit/>
          </a:bodyPr>
          <a:lstStyle/>
          <a:p>
            <a:r>
              <a:rPr sz="1100" b="0" i="1">
                <a:solidFill>
                  <a:srgbClr val="FEF3DD"/>
                </a:solidFill>
                <a:latin typeface="Arial"/>
              </a:rPr>
              <a:t>Pipeline context: $250,000</a:t>
            </a:r>
          </a:p>
        </p:txBody>
      </p:sp>
      <p:sp>
        <p:nvSpPr>
          <p:cNvPr id="10" name="TextBox 9"/>
          <p:cNvSpPr txBox="1"/>
          <p:nvPr/>
        </p:nvSpPr>
        <p:spPr>
          <a:xfrm>
            <a:off x="548640" y="6263640"/>
            <a:ext cx="3200400" cy="365760"/>
          </a:xfrm>
          <a:prstGeom prst="rect">
            <a:avLst/>
          </a:prstGeom>
          <a:noFill/>
        </p:spPr>
        <p:txBody>
          <a:bodyPr wrap="square" lIns="0" rIns="0" tIns="0" bIns="0">
            <a:spAutoFit/>
          </a:bodyPr>
          <a:lstStyle/>
          <a:p>
            <a:r>
              <a:rPr sz="1600" b="1" i="1">
                <a:solidFill>
                  <a:srgbClr val="FAFAF7"/>
                </a:solidFill>
                <a:latin typeface="Georgia"/>
              </a:rPr>
              <a:t>GoKulturely</a:t>
            </a:r>
          </a:p>
        </p:txBody>
      </p:sp>
      <p:sp>
        <p:nvSpPr>
          <p:cNvPr id="11" name="Oval 10"/>
          <p:cNvSpPr/>
          <p:nvPr/>
        </p:nvSpPr>
        <p:spPr>
          <a:xfrm>
            <a:off x="2057400" y="6400800"/>
            <a:ext cx="91440" cy="91440"/>
          </a:xfrm>
          <a:prstGeom prst="ellipse">
            <a:avLst/>
          </a:prstGeom>
          <a:solidFill>
            <a:srgbClr val="F5A62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5120640" y="1280160"/>
            <a:ext cx="6858000" cy="2926080"/>
          </a:xfrm>
          <a:prstGeom prst="rect">
            <a:avLst/>
          </a:prstGeom>
          <a:noFill/>
        </p:spPr>
        <p:txBody>
          <a:bodyPr wrap="square" lIns="0" rIns="0" tIns="0" bIns="0">
            <a:spAutoFit/>
          </a:bodyPr>
          <a:lstStyle/>
          <a:p>
            <a:pPr algn="ctr"/>
            <a:r>
              <a:rPr sz="16000" b="0" i="0">
                <a:solidFill>
                  <a:srgbClr val="0D1F3C"/>
                </a:solidFill>
                <a:latin typeface="Georgia"/>
              </a:rPr>
              <a:t>🇳🇵</a:t>
            </a:r>
          </a:p>
        </p:txBody>
      </p:sp>
      <p:sp>
        <p:nvSpPr>
          <p:cNvPr id="13" name="TextBox 12"/>
          <p:cNvSpPr txBox="1"/>
          <p:nvPr/>
        </p:nvSpPr>
        <p:spPr>
          <a:xfrm>
            <a:off x="5120640" y="4297680"/>
            <a:ext cx="6858000" cy="777240"/>
          </a:xfrm>
          <a:prstGeom prst="rect">
            <a:avLst/>
          </a:prstGeom>
          <a:noFill/>
        </p:spPr>
        <p:txBody>
          <a:bodyPr wrap="square" lIns="0" rIns="0" tIns="0" bIns="0">
            <a:spAutoFit/>
          </a:bodyPr>
          <a:lstStyle/>
          <a:p>
            <a:pPr algn="ctr">
              <a:lnSpc>
                <a:spcPct val="110000"/>
              </a:lnSpc>
            </a:pPr>
            <a:r>
              <a:rPr sz="2200" b="1" i="0">
                <a:solidFill>
                  <a:srgbClr val="0D1F3C"/>
                </a:solidFill>
                <a:latin typeface="Georgia"/>
              </a:rPr>
              <a:t>Nepal Cultural Briefing</a:t>
            </a:r>
          </a:p>
        </p:txBody>
      </p:sp>
      <p:sp>
        <p:nvSpPr>
          <p:cNvPr id="14" name="Rectangle 13"/>
          <p:cNvSpPr/>
          <p:nvPr/>
        </p:nvSpPr>
        <p:spPr>
          <a:xfrm>
            <a:off x="7818120" y="5212080"/>
            <a:ext cx="1417320" cy="36576"/>
          </a:xfrm>
          <a:prstGeom prst="rect">
            <a:avLst/>
          </a:prstGeom>
          <a:solidFill>
            <a:srgbClr val="F5A62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5120640" y="5440680"/>
            <a:ext cx="6858000" cy="457200"/>
          </a:xfrm>
          <a:prstGeom prst="rect">
            <a:avLst/>
          </a:prstGeom>
          <a:noFill/>
        </p:spPr>
        <p:txBody>
          <a:bodyPr wrap="square" lIns="0" rIns="0" tIns="0" bIns="0">
            <a:spAutoFit/>
          </a:bodyPr>
          <a:lstStyle/>
          <a:p>
            <a:pPr algn="ctr"/>
            <a:r>
              <a:rPr sz="1100" b="0" i="0">
                <a:solidFill>
                  <a:srgbClr val="6B7280"/>
                </a:solidFill>
                <a:latin typeface="Arial"/>
              </a:rPr>
              <a:t>Generated by GoKulturely · May 01, 2026</a:t>
            </a:r>
          </a:p>
        </p:txBody>
      </p:sp>
      <p:sp>
        <p:nvSpPr>
          <p:cNvPr id="16" name="TextBox 15"/>
          <p:cNvSpPr txBox="1"/>
          <p:nvPr/>
        </p:nvSpPr>
        <p:spPr>
          <a:xfrm>
            <a:off x="5120640" y="6446520"/>
            <a:ext cx="6858000" cy="274320"/>
          </a:xfrm>
          <a:prstGeom prst="rect">
            <a:avLst/>
          </a:prstGeom>
          <a:noFill/>
        </p:spPr>
        <p:txBody>
          <a:bodyPr wrap="square" lIns="0" rIns="0" tIns="0" bIns="0">
            <a:spAutoFit/>
          </a:bodyPr>
          <a:lstStyle/>
          <a:p>
            <a:pPr algn="ctr"/>
            <a:r>
              <a:rPr sz="800" b="1" i="0">
                <a:solidFill>
                  <a:srgbClr val="0D1F3C"/>
                </a:solidFill>
                <a:latin typeface="Arial"/>
              </a:rPr>
              <a:t>CONFIDENTIAL  ·  PREPARED FOR INTERNAL USE</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AFAF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502920" cy="6858000"/>
          </a:xfrm>
          <a:prstGeom prst="rect">
            <a:avLst/>
          </a:prstGeom>
          <a:solidFill>
            <a:srgbClr val="0D1F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0" y="0"/>
            <a:ext cx="502920" cy="502920"/>
          </a:xfrm>
          <a:prstGeom prst="rect">
            <a:avLst/>
          </a:prstGeom>
          <a:solidFill>
            <a:srgbClr val="F5A62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0" y="45720"/>
            <a:ext cx="502920" cy="457200"/>
          </a:xfrm>
          <a:prstGeom prst="rect">
            <a:avLst/>
          </a:prstGeom>
          <a:noFill/>
        </p:spPr>
        <p:txBody>
          <a:bodyPr wrap="square" lIns="0" rIns="0" tIns="0" bIns="0">
            <a:spAutoFit/>
          </a:bodyPr>
          <a:lstStyle/>
          <a:p>
            <a:pPr algn="ctr"/>
            <a:r>
              <a:rPr sz="2200" b="1" i="0">
                <a:solidFill>
                  <a:srgbClr val="0D1F3C"/>
                </a:solidFill>
                <a:latin typeface="Georgia"/>
              </a:rPr>
              <a:t>02</a:t>
            </a:r>
          </a:p>
        </p:txBody>
      </p:sp>
      <p:sp>
        <p:nvSpPr>
          <p:cNvPr id="6" name="TextBox 5"/>
          <p:cNvSpPr txBox="1"/>
          <p:nvPr/>
        </p:nvSpPr>
        <p:spPr>
          <a:xfrm>
            <a:off x="45720" y="777240"/>
            <a:ext cx="411480" cy="4114800"/>
          </a:xfrm>
          <a:prstGeom prst="rect">
            <a:avLst/>
          </a:prstGeom>
          <a:noFill/>
        </p:spPr>
        <p:txBody>
          <a:bodyPr wrap="square" lIns="0" rIns="0" tIns="0" bIns="0">
            <a:spAutoFit/>
          </a:bodyPr>
          <a:lstStyle/>
          <a:p>
            <a:pPr algn="ctr">
              <a:lnSpc>
                <a:spcPct val="120000"/>
              </a:lnSpc>
            </a:pPr>
            <a:r>
              <a:rPr sz="800" b="1" i="0">
                <a:solidFill>
                  <a:srgbClr val="FAFAF7"/>
                </a:solidFill>
                <a:latin typeface="Arial"/>
              </a:rPr>
              <a:t>C</a:t>
            </a:r>
          </a:p>
          <a:p>
            <a:pPr algn="ctr">
              <a:lnSpc>
                <a:spcPct val="120000"/>
              </a:lnSpc>
            </a:pPr>
            <a:r>
              <a:rPr sz="800" b="1" i="0">
                <a:solidFill>
                  <a:srgbClr val="FAFAF7"/>
                </a:solidFill>
                <a:latin typeface="Arial"/>
              </a:rPr>
              <a:t>O</a:t>
            </a:r>
          </a:p>
          <a:p>
            <a:pPr algn="ctr">
              <a:lnSpc>
                <a:spcPct val="120000"/>
              </a:lnSpc>
            </a:pPr>
            <a:r>
              <a:rPr sz="800" b="1" i="0">
                <a:solidFill>
                  <a:srgbClr val="FAFAF7"/>
                </a:solidFill>
                <a:latin typeface="Arial"/>
              </a:rPr>
              <a:t>U</a:t>
            </a:r>
          </a:p>
          <a:p>
            <a:pPr algn="ctr">
              <a:lnSpc>
                <a:spcPct val="120000"/>
              </a:lnSpc>
            </a:pPr>
            <a:r>
              <a:rPr sz="800" b="1" i="0">
                <a:solidFill>
                  <a:srgbClr val="FAFAF7"/>
                </a:solidFill>
                <a:latin typeface="Arial"/>
              </a:rPr>
              <a:t>N</a:t>
            </a:r>
          </a:p>
          <a:p>
            <a:pPr algn="ctr">
              <a:lnSpc>
                <a:spcPct val="120000"/>
              </a:lnSpc>
            </a:pPr>
            <a:r>
              <a:rPr sz="800" b="1" i="0">
                <a:solidFill>
                  <a:srgbClr val="FAFAF7"/>
                </a:solidFill>
                <a:latin typeface="Arial"/>
              </a:rPr>
              <a:t>T</a:t>
            </a:r>
          </a:p>
          <a:p>
            <a:pPr algn="ctr">
              <a:lnSpc>
                <a:spcPct val="120000"/>
              </a:lnSpc>
            </a:pPr>
            <a:r>
              <a:rPr sz="800" b="1" i="0">
                <a:solidFill>
                  <a:srgbClr val="FAFAF7"/>
                </a:solidFill>
                <a:latin typeface="Arial"/>
              </a:rPr>
              <a:t>R</a:t>
            </a:r>
          </a:p>
          <a:p>
            <a:pPr algn="ctr">
              <a:lnSpc>
                <a:spcPct val="120000"/>
              </a:lnSpc>
            </a:pPr>
            <a:r>
              <a:rPr sz="800" b="1" i="0">
                <a:solidFill>
                  <a:srgbClr val="FAFAF7"/>
                </a:solidFill>
                <a:latin typeface="Arial"/>
              </a:rPr>
              <a:t>Y</a:t>
            </a:r>
          </a:p>
          <a:p>
            <a:pPr algn="ctr">
              <a:lnSpc>
                <a:spcPct val="120000"/>
              </a:lnSpc>
            </a:pPr>
            <a:r>
              <a:rPr sz="800" b="1" i="0">
                <a:solidFill>
                  <a:srgbClr val="FAFAF7"/>
                </a:solidFill>
                <a:latin typeface="Arial"/>
              </a:rPr>
              <a:t> </a:t>
            </a:r>
          </a:p>
          <a:p>
            <a:pPr algn="ctr">
              <a:lnSpc>
                <a:spcPct val="120000"/>
              </a:lnSpc>
            </a:pPr>
            <a:r>
              <a:rPr sz="800" b="1" i="0">
                <a:solidFill>
                  <a:srgbClr val="FAFAF7"/>
                </a:solidFill>
                <a:latin typeface="Arial"/>
              </a:rPr>
              <a:t>M</a:t>
            </a:r>
          </a:p>
          <a:p>
            <a:pPr algn="ctr">
              <a:lnSpc>
                <a:spcPct val="120000"/>
              </a:lnSpc>
            </a:pPr>
            <a:r>
              <a:rPr sz="800" b="1" i="0">
                <a:solidFill>
                  <a:srgbClr val="FAFAF7"/>
                </a:solidFill>
                <a:latin typeface="Arial"/>
              </a:rPr>
              <a:t>A</a:t>
            </a:r>
          </a:p>
          <a:p>
            <a:pPr algn="ctr">
              <a:lnSpc>
                <a:spcPct val="120000"/>
              </a:lnSpc>
            </a:pPr>
            <a:r>
              <a:rPr sz="800" b="1" i="0">
                <a:solidFill>
                  <a:srgbClr val="FAFAF7"/>
                </a:solidFill>
                <a:latin typeface="Arial"/>
              </a:rPr>
              <a:t>P</a:t>
            </a:r>
          </a:p>
        </p:txBody>
      </p:sp>
      <p:sp>
        <p:nvSpPr>
          <p:cNvPr id="7" name="Rectangle 6"/>
          <p:cNvSpPr/>
          <p:nvPr/>
        </p:nvSpPr>
        <p:spPr>
          <a:xfrm>
            <a:off x="137160" y="6492240"/>
            <a:ext cx="228600" cy="54864"/>
          </a:xfrm>
          <a:prstGeom prst="rect">
            <a:avLst/>
          </a:prstGeom>
          <a:solidFill>
            <a:srgbClr val="F5A62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868680" y="411480"/>
            <a:ext cx="10515600" cy="274320"/>
          </a:xfrm>
          <a:prstGeom prst="rect">
            <a:avLst/>
          </a:prstGeom>
          <a:noFill/>
        </p:spPr>
        <p:txBody>
          <a:bodyPr wrap="square" lIns="0" rIns="0" tIns="0" bIns="0">
            <a:spAutoFit/>
          </a:bodyPr>
          <a:lstStyle/>
          <a:p>
            <a:pPr>
              <a:lnSpc>
                <a:spcPct val="100000"/>
              </a:lnSpc>
            </a:pPr>
            <a:r>
              <a:rPr sz="1000" b="1" i="0">
                <a:solidFill>
                  <a:srgbClr val="8B5A00"/>
                </a:solidFill>
                <a:latin typeface="Arial"/>
              </a:rPr>
              <a:t>AT A GLANCE</a:t>
            </a:r>
          </a:p>
        </p:txBody>
      </p:sp>
      <p:sp>
        <p:nvSpPr>
          <p:cNvPr id="9" name="TextBox 8"/>
          <p:cNvSpPr txBox="1"/>
          <p:nvPr/>
        </p:nvSpPr>
        <p:spPr>
          <a:xfrm>
            <a:off x="868680" y="713232"/>
            <a:ext cx="10515600" cy="777240"/>
          </a:xfrm>
          <a:prstGeom prst="rect">
            <a:avLst/>
          </a:prstGeom>
          <a:noFill/>
        </p:spPr>
        <p:txBody>
          <a:bodyPr wrap="square" lIns="0" rIns="0" tIns="0" bIns="0">
            <a:spAutoFit/>
          </a:bodyPr>
          <a:lstStyle/>
          <a:p>
            <a:r>
              <a:rPr sz="2800" b="1" i="0">
                <a:solidFill>
                  <a:srgbClr val="0D1F3C"/>
                </a:solidFill>
                <a:latin typeface="Georgia"/>
              </a:rPr>
              <a:t>Nepal 🇳🇵</a:t>
            </a:r>
          </a:p>
        </p:txBody>
      </p:sp>
      <p:sp>
        <p:nvSpPr>
          <p:cNvPr id="10" name="Rectangle 9"/>
          <p:cNvSpPr/>
          <p:nvPr/>
        </p:nvSpPr>
        <p:spPr>
          <a:xfrm>
            <a:off x="868680" y="1508760"/>
            <a:ext cx="640080" cy="36576"/>
          </a:xfrm>
          <a:prstGeom prst="rect">
            <a:avLst/>
          </a:prstGeom>
          <a:solidFill>
            <a:srgbClr val="F5A62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868680" y="1691640"/>
            <a:ext cx="2697480" cy="777240"/>
          </a:xfrm>
          <a:prstGeom prst="rect">
            <a:avLst/>
          </a:prstGeom>
          <a:solidFill>
            <a:srgbClr val="E8ECF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868680" y="1691640"/>
            <a:ext cx="164592" cy="777240"/>
          </a:xfrm>
          <a:prstGeom prst="rect">
            <a:avLst/>
          </a:prstGeom>
          <a:solidFill>
            <a:srgbClr val="F5A62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1124712" y="1783080"/>
            <a:ext cx="2368296" cy="228600"/>
          </a:xfrm>
          <a:prstGeom prst="rect">
            <a:avLst/>
          </a:prstGeom>
          <a:noFill/>
        </p:spPr>
        <p:txBody>
          <a:bodyPr wrap="square" lIns="0" rIns="0" tIns="0" bIns="0">
            <a:spAutoFit/>
          </a:bodyPr>
          <a:lstStyle/>
          <a:p>
            <a:r>
              <a:rPr sz="800" b="1" i="0">
                <a:solidFill>
                  <a:srgbClr val="8B5A00"/>
                </a:solidFill>
                <a:latin typeface="Arial"/>
              </a:rPr>
              <a:t>REGION</a:t>
            </a:r>
          </a:p>
        </p:txBody>
      </p:sp>
      <p:sp>
        <p:nvSpPr>
          <p:cNvPr id="14" name="TextBox 13"/>
          <p:cNvSpPr txBox="1"/>
          <p:nvPr/>
        </p:nvSpPr>
        <p:spPr>
          <a:xfrm>
            <a:off x="1124712" y="2011680"/>
            <a:ext cx="2368296" cy="411480"/>
          </a:xfrm>
          <a:prstGeom prst="rect">
            <a:avLst/>
          </a:prstGeom>
          <a:noFill/>
        </p:spPr>
        <p:txBody>
          <a:bodyPr wrap="square" lIns="0" rIns="0" tIns="0" bIns="0">
            <a:spAutoFit/>
          </a:bodyPr>
          <a:lstStyle/>
          <a:p>
            <a:pPr>
              <a:lnSpc>
                <a:spcPct val="100000"/>
              </a:lnSpc>
            </a:pPr>
            <a:r>
              <a:rPr sz="1200" b="1" i="0">
                <a:solidFill>
                  <a:srgbClr val="0D1F3C"/>
                </a:solidFill>
                <a:latin typeface="Georgia"/>
              </a:rPr>
              <a:t>Asia-Pacific</a:t>
            </a:r>
          </a:p>
        </p:txBody>
      </p:sp>
      <p:sp>
        <p:nvSpPr>
          <p:cNvPr id="15" name="Rectangle 14"/>
          <p:cNvSpPr/>
          <p:nvPr/>
        </p:nvSpPr>
        <p:spPr>
          <a:xfrm>
            <a:off x="3657600" y="1691640"/>
            <a:ext cx="2697480" cy="777240"/>
          </a:xfrm>
          <a:prstGeom prst="rect">
            <a:avLst/>
          </a:prstGeom>
          <a:solidFill>
            <a:srgbClr val="E8ECF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ectangle 15"/>
          <p:cNvSpPr/>
          <p:nvPr/>
        </p:nvSpPr>
        <p:spPr>
          <a:xfrm>
            <a:off x="3657600" y="1691640"/>
            <a:ext cx="164592" cy="777240"/>
          </a:xfrm>
          <a:prstGeom prst="rect">
            <a:avLst/>
          </a:prstGeom>
          <a:solidFill>
            <a:srgbClr val="F5A62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3913632" y="1783080"/>
            <a:ext cx="2368296" cy="228600"/>
          </a:xfrm>
          <a:prstGeom prst="rect">
            <a:avLst/>
          </a:prstGeom>
          <a:noFill/>
        </p:spPr>
        <p:txBody>
          <a:bodyPr wrap="square" lIns="0" rIns="0" tIns="0" bIns="0">
            <a:spAutoFit/>
          </a:bodyPr>
          <a:lstStyle/>
          <a:p>
            <a:r>
              <a:rPr sz="800" b="1" i="0">
                <a:solidFill>
                  <a:srgbClr val="8B5A00"/>
                </a:solidFill>
                <a:latin typeface="Arial"/>
              </a:rPr>
              <a:t>CAPITAL</a:t>
            </a:r>
          </a:p>
        </p:txBody>
      </p:sp>
      <p:sp>
        <p:nvSpPr>
          <p:cNvPr id="18" name="TextBox 17"/>
          <p:cNvSpPr txBox="1"/>
          <p:nvPr/>
        </p:nvSpPr>
        <p:spPr>
          <a:xfrm>
            <a:off x="3913632" y="2011680"/>
            <a:ext cx="2368296" cy="411480"/>
          </a:xfrm>
          <a:prstGeom prst="rect">
            <a:avLst/>
          </a:prstGeom>
          <a:noFill/>
        </p:spPr>
        <p:txBody>
          <a:bodyPr wrap="square" lIns="0" rIns="0" tIns="0" bIns="0">
            <a:spAutoFit/>
          </a:bodyPr>
          <a:lstStyle/>
          <a:p>
            <a:pPr>
              <a:lnSpc>
                <a:spcPct val="100000"/>
              </a:lnSpc>
            </a:pPr>
            <a:r>
              <a:rPr sz="1200" b="1" i="0">
                <a:solidFill>
                  <a:srgbClr val="0D1F3C"/>
                </a:solidFill>
                <a:latin typeface="Georgia"/>
              </a:rPr>
              <a:t>Kathmandu</a:t>
            </a:r>
          </a:p>
        </p:txBody>
      </p:sp>
      <p:sp>
        <p:nvSpPr>
          <p:cNvPr id="19" name="Rectangle 18"/>
          <p:cNvSpPr/>
          <p:nvPr/>
        </p:nvSpPr>
        <p:spPr>
          <a:xfrm>
            <a:off x="6446520" y="1691640"/>
            <a:ext cx="2697480" cy="777240"/>
          </a:xfrm>
          <a:prstGeom prst="rect">
            <a:avLst/>
          </a:prstGeom>
          <a:solidFill>
            <a:srgbClr val="E8ECF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Rectangle 19"/>
          <p:cNvSpPr/>
          <p:nvPr/>
        </p:nvSpPr>
        <p:spPr>
          <a:xfrm>
            <a:off x="6446520" y="1691640"/>
            <a:ext cx="164592" cy="777240"/>
          </a:xfrm>
          <a:prstGeom prst="rect">
            <a:avLst/>
          </a:prstGeom>
          <a:solidFill>
            <a:srgbClr val="F5A62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6702552" y="1783080"/>
            <a:ext cx="2368296" cy="228600"/>
          </a:xfrm>
          <a:prstGeom prst="rect">
            <a:avLst/>
          </a:prstGeom>
          <a:noFill/>
        </p:spPr>
        <p:txBody>
          <a:bodyPr wrap="square" lIns="0" rIns="0" tIns="0" bIns="0">
            <a:spAutoFit/>
          </a:bodyPr>
          <a:lstStyle/>
          <a:p>
            <a:r>
              <a:rPr sz="800" b="1" i="0">
                <a:solidFill>
                  <a:srgbClr val="8B5A00"/>
                </a:solidFill>
                <a:latin typeface="Arial"/>
              </a:rPr>
              <a:t>LANGUAGE</a:t>
            </a:r>
          </a:p>
        </p:txBody>
      </p:sp>
      <p:sp>
        <p:nvSpPr>
          <p:cNvPr id="22" name="TextBox 21"/>
          <p:cNvSpPr txBox="1"/>
          <p:nvPr/>
        </p:nvSpPr>
        <p:spPr>
          <a:xfrm>
            <a:off x="6702552" y="2011680"/>
            <a:ext cx="2368296" cy="411480"/>
          </a:xfrm>
          <a:prstGeom prst="rect">
            <a:avLst/>
          </a:prstGeom>
          <a:noFill/>
        </p:spPr>
        <p:txBody>
          <a:bodyPr wrap="square" lIns="0" rIns="0" tIns="0" bIns="0">
            <a:spAutoFit/>
          </a:bodyPr>
          <a:lstStyle/>
          <a:p>
            <a:pPr>
              <a:lnSpc>
                <a:spcPct val="100000"/>
              </a:lnSpc>
            </a:pPr>
            <a:r>
              <a:rPr sz="1200" b="1" i="0">
                <a:solidFill>
                  <a:srgbClr val="0D1F3C"/>
                </a:solidFill>
                <a:latin typeface="Georgia"/>
              </a:rPr>
              <a:t>Nepali (English in business)</a:t>
            </a:r>
          </a:p>
        </p:txBody>
      </p:sp>
      <p:sp>
        <p:nvSpPr>
          <p:cNvPr id="23" name="Rectangle 22"/>
          <p:cNvSpPr/>
          <p:nvPr/>
        </p:nvSpPr>
        <p:spPr>
          <a:xfrm>
            <a:off x="9235440" y="1691640"/>
            <a:ext cx="2697480" cy="777240"/>
          </a:xfrm>
          <a:prstGeom prst="rect">
            <a:avLst/>
          </a:prstGeom>
          <a:solidFill>
            <a:srgbClr val="E8ECF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Rectangle 23"/>
          <p:cNvSpPr/>
          <p:nvPr/>
        </p:nvSpPr>
        <p:spPr>
          <a:xfrm>
            <a:off x="9235440" y="1691640"/>
            <a:ext cx="164592" cy="777240"/>
          </a:xfrm>
          <a:prstGeom prst="rect">
            <a:avLst/>
          </a:prstGeom>
          <a:solidFill>
            <a:srgbClr val="F5A62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9491472" y="1783080"/>
            <a:ext cx="2368296" cy="228600"/>
          </a:xfrm>
          <a:prstGeom prst="rect">
            <a:avLst/>
          </a:prstGeom>
          <a:noFill/>
        </p:spPr>
        <p:txBody>
          <a:bodyPr wrap="square" lIns="0" rIns="0" tIns="0" bIns="0">
            <a:spAutoFit/>
          </a:bodyPr>
          <a:lstStyle/>
          <a:p>
            <a:r>
              <a:rPr sz="800" b="1" i="0">
                <a:solidFill>
                  <a:srgbClr val="8B5A00"/>
                </a:solidFill>
                <a:latin typeface="Arial"/>
              </a:rPr>
              <a:t>CURRENCY</a:t>
            </a:r>
          </a:p>
        </p:txBody>
      </p:sp>
      <p:sp>
        <p:nvSpPr>
          <p:cNvPr id="26" name="TextBox 25"/>
          <p:cNvSpPr txBox="1"/>
          <p:nvPr/>
        </p:nvSpPr>
        <p:spPr>
          <a:xfrm>
            <a:off x="9491472" y="2011680"/>
            <a:ext cx="2368296" cy="411480"/>
          </a:xfrm>
          <a:prstGeom prst="rect">
            <a:avLst/>
          </a:prstGeom>
          <a:noFill/>
        </p:spPr>
        <p:txBody>
          <a:bodyPr wrap="square" lIns="0" rIns="0" tIns="0" bIns="0">
            <a:spAutoFit/>
          </a:bodyPr>
          <a:lstStyle/>
          <a:p>
            <a:pPr>
              <a:lnSpc>
                <a:spcPct val="100000"/>
              </a:lnSpc>
            </a:pPr>
            <a:r>
              <a:rPr sz="1200" b="1" i="0">
                <a:solidFill>
                  <a:srgbClr val="0D1F3C"/>
                </a:solidFill>
                <a:latin typeface="Georgia"/>
              </a:rPr>
              <a:t>NPR</a:t>
            </a:r>
          </a:p>
        </p:txBody>
      </p:sp>
      <p:sp>
        <p:nvSpPr>
          <p:cNvPr id="27" name="TextBox 26"/>
          <p:cNvSpPr txBox="1"/>
          <p:nvPr/>
        </p:nvSpPr>
        <p:spPr>
          <a:xfrm>
            <a:off x="868680" y="2697480"/>
            <a:ext cx="10972800" cy="228600"/>
          </a:xfrm>
          <a:prstGeom prst="rect">
            <a:avLst/>
          </a:prstGeom>
          <a:noFill/>
        </p:spPr>
        <p:txBody>
          <a:bodyPr wrap="square" lIns="0" rIns="0" tIns="0" bIns="0">
            <a:spAutoFit/>
          </a:bodyPr>
          <a:lstStyle/>
          <a:p>
            <a:r>
              <a:rPr sz="800" b="1" i="0">
                <a:solidFill>
                  <a:srgbClr val="8B5A00"/>
                </a:solidFill>
                <a:latin typeface="Arial"/>
              </a:rPr>
              <a:t>POWER DISTANCE vs. USA</a:t>
            </a:r>
          </a:p>
        </p:txBody>
      </p:sp>
      <p:sp>
        <p:nvSpPr>
          <p:cNvPr id="28" name="Rectangle 27"/>
          <p:cNvSpPr/>
          <p:nvPr/>
        </p:nvSpPr>
        <p:spPr>
          <a:xfrm>
            <a:off x="868680" y="3035808"/>
            <a:ext cx="10972800" cy="36576"/>
          </a:xfrm>
          <a:prstGeom prst="rect">
            <a:avLst/>
          </a:prstGeom>
          <a:solidFill>
            <a:srgbClr val="DADCD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Oval 28"/>
          <p:cNvSpPr/>
          <p:nvPr/>
        </p:nvSpPr>
        <p:spPr>
          <a:xfrm>
            <a:off x="6245352" y="2944368"/>
            <a:ext cx="219456" cy="219456"/>
          </a:xfrm>
          <a:prstGeom prst="ellipse">
            <a:avLst/>
          </a:prstGeom>
          <a:solidFill>
            <a:srgbClr val="0D1F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Oval 29"/>
          <p:cNvSpPr/>
          <p:nvPr/>
        </p:nvSpPr>
        <p:spPr>
          <a:xfrm>
            <a:off x="5148072" y="2944368"/>
            <a:ext cx="219456" cy="219456"/>
          </a:xfrm>
          <a:prstGeom prst="ellipse">
            <a:avLst/>
          </a:prstGeom>
          <a:solidFill>
            <a:srgbClr val="FAFAF7"/>
          </a:solidFill>
          <a:ln w="19050">
            <a:solidFill>
              <a:srgbClr val="F5A62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1" name="TextBox 30"/>
          <p:cNvSpPr txBox="1"/>
          <p:nvPr/>
        </p:nvSpPr>
        <p:spPr>
          <a:xfrm>
            <a:off x="4983480" y="3200400"/>
            <a:ext cx="2743200" cy="201168"/>
          </a:xfrm>
          <a:prstGeom prst="rect">
            <a:avLst/>
          </a:prstGeom>
          <a:noFill/>
        </p:spPr>
        <p:txBody>
          <a:bodyPr wrap="square" lIns="0" rIns="0" tIns="0" bIns="0">
            <a:spAutoFit/>
          </a:bodyPr>
          <a:lstStyle/>
          <a:p>
            <a:pPr algn="ctr"/>
            <a:r>
              <a:rPr sz="900" b="1" i="0">
                <a:solidFill>
                  <a:srgbClr val="0D1F3C"/>
                </a:solidFill>
                <a:latin typeface="Arial"/>
              </a:rPr>
              <a:t>Nepal: 50</a:t>
            </a:r>
          </a:p>
        </p:txBody>
      </p:sp>
      <p:sp>
        <p:nvSpPr>
          <p:cNvPr id="32" name="TextBox 31"/>
          <p:cNvSpPr txBox="1"/>
          <p:nvPr/>
        </p:nvSpPr>
        <p:spPr>
          <a:xfrm>
            <a:off x="4343400" y="3200400"/>
            <a:ext cx="1828800" cy="201168"/>
          </a:xfrm>
          <a:prstGeom prst="rect">
            <a:avLst/>
          </a:prstGeom>
          <a:noFill/>
        </p:spPr>
        <p:txBody>
          <a:bodyPr wrap="square" lIns="0" rIns="0" tIns="0" bIns="0">
            <a:spAutoFit/>
          </a:bodyPr>
          <a:lstStyle/>
          <a:p>
            <a:pPr algn="ctr"/>
            <a:r>
              <a:rPr sz="900" b="0" i="0">
                <a:solidFill>
                  <a:srgbClr val="8B5A00"/>
                </a:solidFill>
                <a:latin typeface="Arial"/>
              </a:rPr>
              <a:t>USA: 40</a:t>
            </a:r>
          </a:p>
        </p:txBody>
      </p:sp>
      <p:sp>
        <p:nvSpPr>
          <p:cNvPr id="33" name="TextBox 32"/>
          <p:cNvSpPr txBox="1"/>
          <p:nvPr/>
        </p:nvSpPr>
        <p:spPr>
          <a:xfrm>
            <a:off x="868680" y="3456432"/>
            <a:ext cx="10972800" cy="274320"/>
          </a:xfrm>
          <a:prstGeom prst="rect">
            <a:avLst/>
          </a:prstGeom>
          <a:noFill/>
        </p:spPr>
        <p:txBody>
          <a:bodyPr wrap="square" lIns="0" rIns="0" tIns="0" bIns="0">
            <a:spAutoFit/>
          </a:bodyPr>
          <a:lstStyle/>
          <a:p>
            <a:r>
              <a:rPr sz="900" b="0" i="1">
                <a:solidFill>
                  <a:srgbClr val="6B7280"/>
                </a:solidFill>
                <a:latin typeface="Arial"/>
              </a:rPr>
              <a:t>Nepal hierarchy norms are close to US baseline, but local titles still matter in introductions.</a:t>
            </a:r>
          </a:p>
        </p:txBody>
      </p:sp>
      <p:sp>
        <p:nvSpPr>
          <p:cNvPr id="34" name="TextBox 33"/>
          <p:cNvSpPr txBox="1"/>
          <p:nvPr/>
        </p:nvSpPr>
        <p:spPr>
          <a:xfrm>
            <a:off x="868680" y="3858768"/>
            <a:ext cx="8686800" cy="228600"/>
          </a:xfrm>
          <a:prstGeom prst="rect">
            <a:avLst/>
          </a:prstGeom>
          <a:noFill/>
        </p:spPr>
        <p:txBody>
          <a:bodyPr wrap="square" lIns="0" rIns="0" tIns="0" bIns="0">
            <a:spAutoFit/>
          </a:bodyPr>
          <a:lstStyle/>
          <a:p>
            <a:r>
              <a:rPr sz="900" b="1" i="0">
                <a:solidFill>
                  <a:srgbClr val="8B5A00"/>
                </a:solidFill>
                <a:latin typeface="Arial"/>
              </a:rPr>
              <a:t>ERIN MEYER CULTURE MAP  ·  8 SCALES vs. USA</a:t>
            </a:r>
          </a:p>
        </p:txBody>
      </p:sp>
      <p:sp>
        <p:nvSpPr>
          <p:cNvPr id="35" name="Rounded Rectangle 34"/>
          <p:cNvSpPr/>
          <p:nvPr/>
        </p:nvSpPr>
        <p:spPr>
          <a:xfrm>
            <a:off x="9646920" y="3840480"/>
            <a:ext cx="1508760" cy="256032"/>
          </a:xfrm>
          <a:prstGeom prst="roundRect">
            <a:avLst>
              <a:gd name="adj" fmla="val 50000"/>
            </a:avLst>
          </a:prstGeom>
          <a:solidFill>
            <a:srgbClr val="FEF3DD"/>
          </a:solidFill>
          <a:ln w="6350">
            <a:solidFill>
              <a:srgbClr val="F5A623"/>
            </a:solidFill>
          </a:ln>
          <a:effectLst/>
        </p:spPr>
        <p:style>
          <a:lnRef idx="1">
            <a:schemeClr val="accent1"/>
          </a:lnRef>
          <a:fillRef idx="3">
            <a:schemeClr val="accent1"/>
          </a:fillRef>
          <a:effectRef idx="2">
            <a:schemeClr val="accent1"/>
          </a:effectRef>
          <a:fontRef idx="minor">
            <a:schemeClr val="lt1"/>
          </a:fontRef>
        </p:style>
        <p:txBody>
          <a:bodyPr rtlCol="0" anchor="ctr" lIns="25400" rIns="25400" tIns="0" bIns="0"/>
          <a:lstStyle/>
          <a:p>
            <a:pPr algn="ctr"/>
            <a:r>
              <a:rPr sz="800" b="1">
                <a:solidFill>
                  <a:srgbClr val="8B5A00"/>
                </a:solidFill>
                <a:latin typeface="Arial"/>
              </a:rPr>
              <a:t>SOME ESTIMATED</a:t>
            </a:r>
          </a:p>
        </p:txBody>
      </p:sp>
      <p:sp>
        <p:nvSpPr>
          <p:cNvPr id="36" name="TextBox 35"/>
          <p:cNvSpPr txBox="1"/>
          <p:nvPr/>
        </p:nvSpPr>
        <p:spPr>
          <a:xfrm>
            <a:off x="868680" y="4206240"/>
            <a:ext cx="1371600" cy="292608"/>
          </a:xfrm>
          <a:prstGeom prst="rect">
            <a:avLst/>
          </a:prstGeom>
          <a:noFill/>
        </p:spPr>
        <p:txBody>
          <a:bodyPr wrap="square" lIns="0" rIns="0" tIns="0" bIns="0">
            <a:spAutoFit/>
          </a:bodyPr>
          <a:lstStyle/>
          <a:p>
            <a:r>
              <a:rPr sz="1100" b="1" i="0">
                <a:solidFill>
                  <a:srgbClr val="0D1F3C"/>
                </a:solidFill>
                <a:latin typeface="Georgia"/>
              </a:rPr>
              <a:t>Communicating</a:t>
            </a:r>
          </a:p>
        </p:txBody>
      </p:sp>
      <p:sp>
        <p:nvSpPr>
          <p:cNvPr id="37" name="TextBox 36"/>
          <p:cNvSpPr txBox="1"/>
          <p:nvPr/>
        </p:nvSpPr>
        <p:spPr>
          <a:xfrm>
            <a:off x="2286000" y="4270248"/>
            <a:ext cx="1417320" cy="274320"/>
          </a:xfrm>
          <a:prstGeom prst="rect">
            <a:avLst/>
          </a:prstGeom>
          <a:noFill/>
        </p:spPr>
        <p:txBody>
          <a:bodyPr wrap="square" lIns="0" rIns="0" tIns="0" bIns="0">
            <a:spAutoFit/>
          </a:bodyPr>
          <a:lstStyle/>
          <a:p>
            <a:pPr algn="r"/>
            <a:r>
              <a:rPr sz="800" b="0" i="0">
                <a:solidFill>
                  <a:srgbClr val="6B7280"/>
                </a:solidFill>
                <a:latin typeface="Arial"/>
              </a:rPr>
              <a:t>Low context</a:t>
            </a:r>
          </a:p>
        </p:txBody>
      </p:sp>
      <p:sp>
        <p:nvSpPr>
          <p:cNvPr id="38" name="TextBox 37"/>
          <p:cNvSpPr txBox="1"/>
          <p:nvPr/>
        </p:nvSpPr>
        <p:spPr>
          <a:xfrm>
            <a:off x="7635240" y="4270248"/>
            <a:ext cx="1417320" cy="274320"/>
          </a:xfrm>
          <a:prstGeom prst="rect">
            <a:avLst/>
          </a:prstGeom>
          <a:noFill/>
        </p:spPr>
        <p:txBody>
          <a:bodyPr wrap="square" lIns="0" rIns="0" tIns="0" bIns="0">
            <a:spAutoFit/>
          </a:bodyPr>
          <a:lstStyle/>
          <a:p>
            <a:r>
              <a:rPr sz="800" b="0" i="0">
                <a:solidFill>
                  <a:srgbClr val="6B7280"/>
                </a:solidFill>
                <a:latin typeface="Arial"/>
              </a:rPr>
              <a:t>High context</a:t>
            </a:r>
          </a:p>
        </p:txBody>
      </p:sp>
      <p:sp>
        <p:nvSpPr>
          <p:cNvPr id="39" name="Rectangle 38"/>
          <p:cNvSpPr/>
          <p:nvPr/>
        </p:nvSpPr>
        <p:spPr>
          <a:xfrm>
            <a:off x="3822191" y="4302252"/>
            <a:ext cx="3694176" cy="10972"/>
          </a:xfrm>
          <a:prstGeom prst="rect">
            <a:avLst/>
          </a:prstGeom>
          <a:solidFill>
            <a:srgbClr val="DADCD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0" name="Oval 39"/>
          <p:cNvSpPr/>
          <p:nvPr/>
        </p:nvSpPr>
        <p:spPr>
          <a:xfrm>
            <a:off x="3762755" y="4247388"/>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1" name="Oval 40"/>
          <p:cNvSpPr/>
          <p:nvPr/>
        </p:nvSpPr>
        <p:spPr>
          <a:xfrm>
            <a:off x="4173219" y="4247388"/>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2" name="Oval 41"/>
          <p:cNvSpPr/>
          <p:nvPr/>
        </p:nvSpPr>
        <p:spPr>
          <a:xfrm>
            <a:off x="4583683" y="4247388"/>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3" name="Oval 42"/>
          <p:cNvSpPr/>
          <p:nvPr/>
        </p:nvSpPr>
        <p:spPr>
          <a:xfrm>
            <a:off x="4994147" y="4247388"/>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4" name="Oval 43"/>
          <p:cNvSpPr/>
          <p:nvPr/>
        </p:nvSpPr>
        <p:spPr>
          <a:xfrm>
            <a:off x="5404611" y="4247388"/>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5" name="Oval 44"/>
          <p:cNvSpPr/>
          <p:nvPr/>
        </p:nvSpPr>
        <p:spPr>
          <a:xfrm>
            <a:off x="5815075" y="4247388"/>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6" name="Oval 45"/>
          <p:cNvSpPr/>
          <p:nvPr/>
        </p:nvSpPr>
        <p:spPr>
          <a:xfrm>
            <a:off x="6225539" y="4247388"/>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7" name="Oval 46"/>
          <p:cNvSpPr/>
          <p:nvPr/>
        </p:nvSpPr>
        <p:spPr>
          <a:xfrm>
            <a:off x="6636003" y="4247388"/>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8" name="Oval 47"/>
          <p:cNvSpPr/>
          <p:nvPr/>
        </p:nvSpPr>
        <p:spPr>
          <a:xfrm>
            <a:off x="7046467" y="4247388"/>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9" name="Oval 48"/>
          <p:cNvSpPr/>
          <p:nvPr/>
        </p:nvSpPr>
        <p:spPr>
          <a:xfrm>
            <a:off x="7456931" y="4247388"/>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0" name="Oval 49"/>
          <p:cNvSpPr/>
          <p:nvPr/>
        </p:nvSpPr>
        <p:spPr>
          <a:xfrm>
            <a:off x="6594855" y="4206240"/>
            <a:ext cx="201168" cy="201168"/>
          </a:xfrm>
          <a:prstGeom prst="ellipse">
            <a:avLst/>
          </a:prstGeom>
          <a:solidFill>
            <a:srgbClr val="0D1F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1" name="Oval 50"/>
          <p:cNvSpPr/>
          <p:nvPr/>
        </p:nvSpPr>
        <p:spPr>
          <a:xfrm>
            <a:off x="4132071" y="4206240"/>
            <a:ext cx="201168" cy="201168"/>
          </a:xfrm>
          <a:prstGeom prst="ellipse">
            <a:avLst/>
          </a:prstGeom>
          <a:solidFill>
            <a:srgbClr val="FAFAF7"/>
          </a:solidFill>
          <a:ln w="19050">
            <a:solidFill>
              <a:srgbClr val="F5A62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2" name="TextBox 51"/>
          <p:cNvSpPr txBox="1"/>
          <p:nvPr/>
        </p:nvSpPr>
        <p:spPr>
          <a:xfrm>
            <a:off x="6530848" y="4023360"/>
            <a:ext cx="329184" cy="201168"/>
          </a:xfrm>
          <a:prstGeom prst="rect">
            <a:avLst/>
          </a:prstGeom>
          <a:noFill/>
        </p:spPr>
        <p:txBody>
          <a:bodyPr wrap="square" lIns="0" rIns="0" tIns="0" bIns="0">
            <a:spAutoFit/>
          </a:bodyPr>
          <a:lstStyle/>
          <a:p>
            <a:pPr algn="ctr"/>
            <a:r>
              <a:rPr sz="800" b="1" i="0">
                <a:solidFill>
                  <a:srgbClr val="0D1F3C"/>
                </a:solidFill>
                <a:latin typeface="Georgia"/>
              </a:rPr>
              <a:t>8</a:t>
            </a:r>
          </a:p>
        </p:txBody>
      </p:sp>
      <p:sp>
        <p:nvSpPr>
          <p:cNvPr id="53" name="TextBox 52"/>
          <p:cNvSpPr txBox="1"/>
          <p:nvPr/>
        </p:nvSpPr>
        <p:spPr>
          <a:xfrm>
            <a:off x="3958336" y="4462272"/>
            <a:ext cx="548640" cy="201168"/>
          </a:xfrm>
          <a:prstGeom prst="rect">
            <a:avLst/>
          </a:prstGeom>
          <a:noFill/>
        </p:spPr>
        <p:txBody>
          <a:bodyPr wrap="square" lIns="0" rIns="0" tIns="0" bIns="0">
            <a:spAutoFit/>
          </a:bodyPr>
          <a:lstStyle/>
          <a:p>
            <a:pPr algn="ctr"/>
            <a:r>
              <a:rPr sz="700" b="0" i="0">
                <a:solidFill>
                  <a:srgbClr val="8B5A00"/>
                </a:solidFill>
                <a:latin typeface="Arial"/>
              </a:rPr>
              <a:t>US 2</a:t>
            </a:r>
          </a:p>
        </p:txBody>
      </p:sp>
      <p:sp>
        <p:nvSpPr>
          <p:cNvPr id="54" name="Rounded Rectangle 53"/>
          <p:cNvSpPr/>
          <p:nvPr/>
        </p:nvSpPr>
        <p:spPr>
          <a:xfrm>
            <a:off x="9098280" y="4224528"/>
            <a:ext cx="1188720" cy="256032"/>
          </a:xfrm>
          <a:prstGeom prst="roundRect">
            <a:avLst>
              <a:gd name="adj" fmla="val 50000"/>
            </a:avLst>
          </a:prstGeom>
          <a:solidFill>
            <a:srgbClr val="FEF3DD"/>
          </a:solidFill>
          <a:ln w="6350">
            <a:solidFill>
              <a:srgbClr val="F5A623"/>
            </a:solidFill>
          </a:ln>
          <a:effectLst/>
        </p:spPr>
        <p:style>
          <a:lnRef idx="1">
            <a:schemeClr val="accent1"/>
          </a:lnRef>
          <a:fillRef idx="3">
            <a:schemeClr val="accent1"/>
          </a:fillRef>
          <a:effectRef idx="2">
            <a:schemeClr val="accent1"/>
          </a:effectRef>
          <a:fontRef idx="minor">
            <a:schemeClr val="lt1"/>
          </a:fontRef>
        </p:style>
        <p:txBody>
          <a:bodyPr rtlCol="0" anchor="ctr" lIns="25400" rIns="25400" tIns="0" bIns="0"/>
          <a:lstStyle/>
          <a:p>
            <a:pPr algn="ctr"/>
            <a:r>
              <a:rPr sz="800" b="1">
                <a:solidFill>
                  <a:srgbClr val="8B5A00"/>
                </a:solidFill>
                <a:latin typeface="Arial"/>
              </a:rPr>
              <a:t>ESTIMATED</a:t>
            </a:r>
          </a:p>
        </p:txBody>
      </p:sp>
      <p:sp>
        <p:nvSpPr>
          <p:cNvPr id="55" name="TextBox 54"/>
          <p:cNvSpPr txBox="1"/>
          <p:nvPr/>
        </p:nvSpPr>
        <p:spPr>
          <a:xfrm>
            <a:off x="868680" y="4517136"/>
            <a:ext cx="1371600" cy="292608"/>
          </a:xfrm>
          <a:prstGeom prst="rect">
            <a:avLst/>
          </a:prstGeom>
          <a:noFill/>
        </p:spPr>
        <p:txBody>
          <a:bodyPr wrap="square" lIns="0" rIns="0" tIns="0" bIns="0">
            <a:spAutoFit/>
          </a:bodyPr>
          <a:lstStyle/>
          <a:p>
            <a:r>
              <a:rPr sz="1100" b="1" i="0">
                <a:solidFill>
                  <a:srgbClr val="0D1F3C"/>
                </a:solidFill>
                <a:latin typeface="Georgia"/>
              </a:rPr>
              <a:t>Evaluating</a:t>
            </a:r>
          </a:p>
        </p:txBody>
      </p:sp>
      <p:sp>
        <p:nvSpPr>
          <p:cNvPr id="56" name="TextBox 55"/>
          <p:cNvSpPr txBox="1"/>
          <p:nvPr/>
        </p:nvSpPr>
        <p:spPr>
          <a:xfrm>
            <a:off x="2286000" y="4581144"/>
            <a:ext cx="1417320" cy="274320"/>
          </a:xfrm>
          <a:prstGeom prst="rect">
            <a:avLst/>
          </a:prstGeom>
          <a:noFill/>
        </p:spPr>
        <p:txBody>
          <a:bodyPr wrap="square" lIns="0" rIns="0" tIns="0" bIns="0">
            <a:spAutoFit/>
          </a:bodyPr>
          <a:lstStyle/>
          <a:p>
            <a:pPr algn="r"/>
            <a:r>
              <a:rPr sz="800" b="0" i="0">
                <a:solidFill>
                  <a:srgbClr val="6B7280"/>
                </a:solidFill>
                <a:latin typeface="Arial"/>
              </a:rPr>
              <a:t>Direct negative feedback</a:t>
            </a:r>
          </a:p>
        </p:txBody>
      </p:sp>
      <p:sp>
        <p:nvSpPr>
          <p:cNvPr id="57" name="TextBox 56"/>
          <p:cNvSpPr txBox="1"/>
          <p:nvPr/>
        </p:nvSpPr>
        <p:spPr>
          <a:xfrm>
            <a:off x="7635240" y="4581144"/>
            <a:ext cx="1417320" cy="274320"/>
          </a:xfrm>
          <a:prstGeom prst="rect">
            <a:avLst/>
          </a:prstGeom>
          <a:noFill/>
        </p:spPr>
        <p:txBody>
          <a:bodyPr wrap="square" lIns="0" rIns="0" tIns="0" bIns="0">
            <a:spAutoFit/>
          </a:bodyPr>
          <a:lstStyle/>
          <a:p>
            <a:r>
              <a:rPr sz="800" b="0" i="0">
                <a:solidFill>
                  <a:srgbClr val="6B7280"/>
                </a:solidFill>
                <a:latin typeface="Arial"/>
              </a:rPr>
              <a:t>Indirect negative feedback</a:t>
            </a:r>
          </a:p>
        </p:txBody>
      </p:sp>
      <p:sp>
        <p:nvSpPr>
          <p:cNvPr id="58" name="Rectangle 57"/>
          <p:cNvSpPr/>
          <p:nvPr/>
        </p:nvSpPr>
        <p:spPr>
          <a:xfrm>
            <a:off x="3822191" y="4613148"/>
            <a:ext cx="3694176" cy="10972"/>
          </a:xfrm>
          <a:prstGeom prst="rect">
            <a:avLst/>
          </a:prstGeom>
          <a:solidFill>
            <a:srgbClr val="DADCD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9" name="Oval 58"/>
          <p:cNvSpPr/>
          <p:nvPr/>
        </p:nvSpPr>
        <p:spPr>
          <a:xfrm>
            <a:off x="3762755" y="4558283"/>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0" name="Oval 59"/>
          <p:cNvSpPr/>
          <p:nvPr/>
        </p:nvSpPr>
        <p:spPr>
          <a:xfrm>
            <a:off x="4173219" y="4558283"/>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1" name="Oval 60"/>
          <p:cNvSpPr/>
          <p:nvPr/>
        </p:nvSpPr>
        <p:spPr>
          <a:xfrm>
            <a:off x="4583683" y="4558283"/>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2" name="Oval 61"/>
          <p:cNvSpPr/>
          <p:nvPr/>
        </p:nvSpPr>
        <p:spPr>
          <a:xfrm>
            <a:off x="4994147" y="4558283"/>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3" name="Oval 62"/>
          <p:cNvSpPr/>
          <p:nvPr/>
        </p:nvSpPr>
        <p:spPr>
          <a:xfrm>
            <a:off x="5404611" y="4558283"/>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4" name="Oval 63"/>
          <p:cNvSpPr/>
          <p:nvPr/>
        </p:nvSpPr>
        <p:spPr>
          <a:xfrm>
            <a:off x="5815075" y="4558283"/>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5" name="Oval 64"/>
          <p:cNvSpPr/>
          <p:nvPr/>
        </p:nvSpPr>
        <p:spPr>
          <a:xfrm>
            <a:off x="6225539" y="4558283"/>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6" name="Oval 65"/>
          <p:cNvSpPr/>
          <p:nvPr/>
        </p:nvSpPr>
        <p:spPr>
          <a:xfrm>
            <a:off x="6636003" y="4558283"/>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7" name="Oval 66"/>
          <p:cNvSpPr/>
          <p:nvPr/>
        </p:nvSpPr>
        <p:spPr>
          <a:xfrm>
            <a:off x="7046467" y="4558283"/>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8" name="Oval 67"/>
          <p:cNvSpPr/>
          <p:nvPr/>
        </p:nvSpPr>
        <p:spPr>
          <a:xfrm>
            <a:off x="7456931" y="4558283"/>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9" name="Oval 68"/>
          <p:cNvSpPr/>
          <p:nvPr/>
        </p:nvSpPr>
        <p:spPr>
          <a:xfrm>
            <a:off x="6184391" y="4517136"/>
            <a:ext cx="201168" cy="201168"/>
          </a:xfrm>
          <a:prstGeom prst="ellipse">
            <a:avLst/>
          </a:prstGeom>
          <a:solidFill>
            <a:srgbClr val="0D1F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0" name="Oval 69"/>
          <p:cNvSpPr/>
          <p:nvPr/>
        </p:nvSpPr>
        <p:spPr>
          <a:xfrm>
            <a:off x="4952999" y="4517136"/>
            <a:ext cx="201168" cy="201168"/>
          </a:xfrm>
          <a:prstGeom prst="ellipse">
            <a:avLst/>
          </a:prstGeom>
          <a:solidFill>
            <a:srgbClr val="FAFAF7"/>
          </a:solidFill>
          <a:ln w="19050">
            <a:solidFill>
              <a:srgbClr val="F5A62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1" name="TextBox 70"/>
          <p:cNvSpPr txBox="1"/>
          <p:nvPr/>
        </p:nvSpPr>
        <p:spPr>
          <a:xfrm>
            <a:off x="6120384" y="4334256"/>
            <a:ext cx="329184" cy="201168"/>
          </a:xfrm>
          <a:prstGeom prst="rect">
            <a:avLst/>
          </a:prstGeom>
          <a:noFill/>
        </p:spPr>
        <p:txBody>
          <a:bodyPr wrap="square" lIns="0" rIns="0" tIns="0" bIns="0">
            <a:spAutoFit/>
          </a:bodyPr>
          <a:lstStyle/>
          <a:p>
            <a:pPr algn="ctr"/>
            <a:r>
              <a:rPr sz="800" b="1" i="0">
                <a:solidFill>
                  <a:srgbClr val="0D1F3C"/>
                </a:solidFill>
                <a:latin typeface="Georgia"/>
              </a:rPr>
              <a:t>7</a:t>
            </a:r>
          </a:p>
        </p:txBody>
      </p:sp>
      <p:sp>
        <p:nvSpPr>
          <p:cNvPr id="72" name="TextBox 71"/>
          <p:cNvSpPr txBox="1"/>
          <p:nvPr/>
        </p:nvSpPr>
        <p:spPr>
          <a:xfrm>
            <a:off x="4779264" y="4773168"/>
            <a:ext cx="548640" cy="201168"/>
          </a:xfrm>
          <a:prstGeom prst="rect">
            <a:avLst/>
          </a:prstGeom>
          <a:noFill/>
        </p:spPr>
        <p:txBody>
          <a:bodyPr wrap="square" lIns="0" rIns="0" tIns="0" bIns="0">
            <a:spAutoFit/>
          </a:bodyPr>
          <a:lstStyle/>
          <a:p>
            <a:pPr algn="ctr"/>
            <a:r>
              <a:rPr sz="700" b="0" i="0">
                <a:solidFill>
                  <a:srgbClr val="8B5A00"/>
                </a:solidFill>
                <a:latin typeface="Arial"/>
              </a:rPr>
              <a:t>US 4</a:t>
            </a:r>
          </a:p>
        </p:txBody>
      </p:sp>
      <p:sp>
        <p:nvSpPr>
          <p:cNvPr id="73" name="Rounded Rectangle 72"/>
          <p:cNvSpPr/>
          <p:nvPr/>
        </p:nvSpPr>
        <p:spPr>
          <a:xfrm>
            <a:off x="9098280" y="4535424"/>
            <a:ext cx="1188720" cy="256032"/>
          </a:xfrm>
          <a:prstGeom prst="roundRect">
            <a:avLst>
              <a:gd name="adj" fmla="val 50000"/>
            </a:avLst>
          </a:prstGeom>
          <a:solidFill>
            <a:srgbClr val="FEF3DD"/>
          </a:solidFill>
          <a:ln w="6350">
            <a:solidFill>
              <a:srgbClr val="F5A623"/>
            </a:solidFill>
          </a:ln>
          <a:effectLst/>
        </p:spPr>
        <p:style>
          <a:lnRef idx="1">
            <a:schemeClr val="accent1"/>
          </a:lnRef>
          <a:fillRef idx="3">
            <a:schemeClr val="accent1"/>
          </a:fillRef>
          <a:effectRef idx="2">
            <a:schemeClr val="accent1"/>
          </a:effectRef>
          <a:fontRef idx="minor">
            <a:schemeClr val="lt1"/>
          </a:fontRef>
        </p:style>
        <p:txBody>
          <a:bodyPr rtlCol="0" anchor="ctr" lIns="25400" rIns="25400" tIns="0" bIns="0"/>
          <a:lstStyle/>
          <a:p>
            <a:pPr algn="ctr"/>
            <a:r>
              <a:rPr sz="800" b="1">
                <a:solidFill>
                  <a:srgbClr val="8B5A00"/>
                </a:solidFill>
                <a:latin typeface="Arial"/>
              </a:rPr>
              <a:t>ESTIMATED</a:t>
            </a:r>
          </a:p>
        </p:txBody>
      </p:sp>
      <p:sp>
        <p:nvSpPr>
          <p:cNvPr id="74" name="TextBox 73"/>
          <p:cNvSpPr txBox="1"/>
          <p:nvPr/>
        </p:nvSpPr>
        <p:spPr>
          <a:xfrm>
            <a:off x="868680" y="4828031"/>
            <a:ext cx="1371600" cy="292608"/>
          </a:xfrm>
          <a:prstGeom prst="rect">
            <a:avLst/>
          </a:prstGeom>
          <a:noFill/>
        </p:spPr>
        <p:txBody>
          <a:bodyPr wrap="square" lIns="0" rIns="0" tIns="0" bIns="0">
            <a:spAutoFit/>
          </a:bodyPr>
          <a:lstStyle/>
          <a:p>
            <a:r>
              <a:rPr sz="1100" b="1" i="0">
                <a:solidFill>
                  <a:srgbClr val="0D1F3C"/>
                </a:solidFill>
                <a:latin typeface="Georgia"/>
              </a:rPr>
              <a:t>Persuading</a:t>
            </a:r>
          </a:p>
        </p:txBody>
      </p:sp>
      <p:sp>
        <p:nvSpPr>
          <p:cNvPr id="75" name="TextBox 74"/>
          <p:cNvSpPr txBox="1"/>
          <p:nvPr/>
        </p:nvSpPr>
        <p:spPr>
          <a:xfrm>
            <a:off x="2286000" y="4892040"/>
            <a:ext cx="1417320" cy="274320"/>
          </a:xfrm>
          <a:prstGeom prst="rect">
            <a:avLst/>
          </a:prstGeom>
          <a:noFill/>
        </p:spPr>
        <p:txBody>
          <a:bodyPr wrap="square" lIns="0" rIns="0" tIns="0" bIns="0">
            <a:spAutoFit/>
          </a:bodyPr>
          <a:lstStyle/>
          <a:p>
            <a:pPr algn="r"/>
            <a:r>
              <a:rPr sz="800" b="0" i="0">
                <a:solidFill>
                  <a:srgbClr val="6B7280"/>
                </a:solidFill>
                <a:latin typeface="Arial"/>
              </a:rPr>
              <a:t>Applications-first</a:t>
            </a:r>
          </a:p>
        </p:txBody>
      </p:sp>
      <p:sp>
        <p:nvSpPr>
          <p:cNvPr id="76" name="TextBox 75"/>
          <p:cNvSpPr txBox="1"/>
          <p:nvPr/>
        </p:nvSpPr>
        <p:spPr>
          <a:xfrm>
            <a:off x="7635240" y="4892040"/>
            <a:ext cx="1417320" cy="274320"/>
          </a:xfrm>
          <a:prstGeom prst="rect">
            <a:avLst/>
          </a:prstGeom>
          <a:noFill/>
        </p:spPr>
        <p:txBody>
          <a:bodyPr wrap="square" lIns="0" rIns="0" tIns="0" bIns="0">
            <a:spAutoFit/>
          </a:bodyPr>
          <a:lstStyle/>
          <a:p>
            <a:r>
              <a:rPr sz="800" b="0" i="0">
                <a:solidFill>
                  <a:srgbClr val="6B7280"/>
                </a:solidFill>
                <a:latin typeface="Arial"/>
              </a:rPr>
              <a:t>Principles-first</a:t>
            </a:r>
          </a:p>
        </p:txBody>
      </p:sp>
      <p:sp>
        <p:nvSpPr>
          <p:cNvPr id="77" name="Rectangle 76"/>
          <p:cNvSpPr/>
          <p:nvPr/>
        </p:nvSpPr>
        <p:spPr>
          <a:xfrm>
            <a:off x="3822191" y="4924044"/>
            <a:ext cx="3694176" cy="10972"/>
          </a:xfrm>
          <a:prstGeom prst="rect">
            <a:avLst/>
          </a:prstGeom>
          <a:solidFill>
            <a:srgbClr val="DADCD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8" name="Oval 77"/>
          <p:cNvSpPr/>
          <p:nvPr/>
        </p:nvSpPr>
        <p:spPr>
          <a:xfrm>
            <a:off x="3762755" y="4869179"/>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9" name="Oval 78"/>
          <p:cNvSpPr/>
          <p:nvPr/>
        </p:nvSpPr>
        <p:spPr>
          <a:xfrm>
            <a:off x="4173219" y="4869179"/>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0" name="Oval 79"/>
          <p:cNvSpPr/>
          <p:nvPr/>
        </p:nvSpPr>
        <p:spPr>
          <a:xfrm>
            <a:off x="4583683" y="4869179"/>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1" name="Oval 80"/>
          <p:cNvSpPr/>
          <p:nvPr/>
        </p:nvSpPr>
        <p:spPr>
          <a:xfrm>
            <a:off x="4994147" y="4869179"/>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2" name="Oval 81"/>
          <p:cNvSpPr/>
          <p:nvPr/>
        </p:nvSpPr>
        <p:spPr>
          <a:xfrm>
            <a:off x="5404611" y="4869179"/>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3" name="Oval 82"/>
          <p:cNvSpPr/>
          <p:nvPr/>
        </p:nvSpPr>
        <p:spPr>
          <a:xfrm>
            <a:off x="5815075" y="4869179"/>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4" name="Oval 83"/>
          <p:cNvSpPr/>
          <p:nvPr/>
        </p:nvSpPr>
        <p:spPr>
          <a:xfrm>
            <a:off x="6225539" y="4869179"/>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5" name="Oval 84"/>
          <p:cNvSpPr/>
          <p:nvPr/>
        </p:nvSpPr>
        <p:spPr>
          <a:xfrm>
            <a:off x="6636003" y="4869179"/>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6" name="Oval 85"/>
          <p:cNvSpPr/>
          <p:nvPr/>
        </p:nvSpPr>
        <p:spPr>
          <a:xfrm>
            <a:off x="7046467" y="4869179"/>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7" name="Oval 86"/>
          <p:cNvSpPr/>
          <p:nvPr/>
        </p:nvSpPr>
        <p:spPr>
          <a:xfrm>
            <a:off x="7456931" y="4869179"/>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8" name="Oval 87"/>
          <p:cNvSpPr/>
          <p:nvPr/>
        </p:nvSpPr>
        <p:spPr>
          <a:xfrm>
            <a:off x="5773927" y="4828031"/>
            <a:ext cx="201168" cy="201168"/>
          </a:xfrm>
          <a:prstGeom prst="ellipse">
            <a:avLst/>
          </a:prstGeom>
          <a:solidFill>
            <a:srgbClr val="0D1F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9" name="Oval 88"/>
          <p:cNvSpPr/>
          <p:nvPr/>
        </p:nvSpPr>
        <p:spPr>
          <a:xfrm>
            <a:off x="4542535" y="4828031"/>
            <a:ext cx="201168" cy="201168"/>
          </a:xfrm>
          <a:prstGeom prst="ellipse">
            <a:avLst/>
          </a:prstGeom>
          <a:solidFill>
            <a:srgbClr val="FAFAF7"/>
          </a:solidFill>
          <a:ln w="19050">
            <a:solidFill>
              <a:srgbClr val="F5A62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0" name="TextBox 89"/>
          <p:cNvSpPr txBox="1"/>
          <p:nvPr/>
        </p:nvSpPr>
        <p:spPr>
          <a:xfrm>
            <a:off x="5709920" y="4645152"/>
            <a:ext cx="329184" cy="201168"/>
          </a:xfrm>
          <a:prstGeom prst="rect">
            <a:avLst/>
          </a:prstGeom>
          <a:noFill/>
        </p:spPr>
        <p:txBody>
          <a:bodyPr wrap="square" lIns="0" rIns="0" tIns="0" bIns="0">
            <a:spAutoFit/>
          </a:bodyPr>
          <a:lstStyle/>
          <a:p>
            <a:pPr algn="ctr"/>
            <a:r>
              <a:rPr sz="800" b="1" i="0">
                <a:solidFill>
                  <a:srgbClr val="0D1F3C"/>
                </a:solidFill>
                <a:latin typeface="Georgia"/>
              </a:rPr>
              <a:t>6</a:t>
            </a:r>
          </a:p>
        </p:txBody>
      </p:sp>
      <p:sp>
        <p:nvSpPr>
          <p:cNvPr id="91" name="TextBox 90"/>
          <p:cNvSpPr txBox="1"/>
          <p:nvPr/>
        </p:nvSpPr>
        <p:spPr>
          <a:xfrm>
            <a:off x="4368800" y="5084064"/>
            <a:ext cx="548640" cy="201168"/>
          </a:xfrm>
          <a:prstGeom prst="rect">
            <a:avLst/>
          </a:prstGeom>
          <a:noFill/>
        </p:spPr>
        <p:txBody>
          <a:bodyPr wrap="square" lIns="0" rIns="0" tIns="0" bIns="0">
            <a:spAutoFit/>
          </a:bodyPr>
          <a:lstStyle/>
          <a:p>
            <a:pPr algn="ctr"/>
            <a:r>
              <a:rPr sz="700" b="0" i="0">
                <a:solidFill>
                  <a:srgbClr val="8B5A00"/>
                </a:solidFill>
                <a:latin typeface="Arial"/>
              </a:rPr>
              <a:t>US 3</a:t>
            </a:r>
          </a:p>
        </p:txBody>
      </p:sp>
      <p:sp>
        <p:nvSpPr>
          <p:cNvPr id="92" name="Rounded Rectangle 91"/>
          <p:cNvSpPr/>
          <p:nvPr/>
        </p:nvSpPr>
        <p:spPr>
          <a:xfrm>
            <a:off x="9098280" y="4846320"/>
            <a:ext cx="1188720" cy="256032"/>
          </a:xfrm>
          <a:prstGeom prst="roundRect">
            <a:avLst>
              <a:gd name="adj" fmla="val 50000"/>
            </a:avLst>
          </a:prstGeom>
          <a:solidFill>
            <a:srgbClr val="FEF3DD"/>
          </a:solidFill>
          <a:ln w="6350">
            <a:solidFill>
              <a:srgbClr val="F5A623"/>
            </a:solidFill>
          </a:ln>
          <a:effectLst/>
        </p:spPr>
        <p:style>
          <a:lnRef idx="1">
            <a:schemeClr val="accent1"/>
          </a:lnRef>
          <a:fillRef idx="3">
            <a:schemeClr val="accent1"/>
          </a:fillRef>
          <a:effectRef idx="2">
            <a:schemeClr val="accent1"/>
          </a:effectRef>
          <a:fontRef idx="minor">
            <a:schemeClr val="lt1"/>
          </a:fontRef>
        </p:style>
        <p:txBody>
          <a:bodyPr rtlCol="0" anchor="ctr" lIns="25400" rIns="25400" tIns="0" bIns="0"/>
          <a:lstStyle/>
          <a:p>
            <a:pPr algn="ctr"/>
            <a:r>
              <a:rPr sz="800" b="1">
                <a:solidFill>
                  <a:srgbClr val="8B5A00"/>
                </a:solidFill>
                <a:latin typeface="Arial"/>
              </a:rPr>
              <a:t>ESTIMATED</a:t>
            </a:r>
          </a:p>
        </p:txBody>
      </p:sp>
      <p:sp>
        <p:nvSpPr>
          <p:cNvPr id="93" name="TextBox 92"/>
          <p:cNvSpPr txBox="1"/>
          <p:nvPr/>
        </p:nvSpPr>
        <p:spPr>
          <a:xfrm>
            <a:off x="868680" y="5138928"/>
            <a:ext cx="1371600" cy="292608"/>
          </a:xfrm>
          <a:prstGeom prst="rect">
            <a:avLst/>
          </a:prstGeom>
          <a:noFill/>
        </p:spPr>
        <p:txBody>
          <a:bodyPr wrap="square" lIns="0" rIns="0" tIns="0" bIns="0">
            <a:spAutoFit/>
          </a:bodyPr>
          <a:lstStyle/>
          <a:p>
            <a:r>
              <a:rPr sz="1100" b="1" i="0">
                <a:solidFill>
                  <a:srgbClr val="0D1F3C"/>
                </a:solidFill>
                <a:latin typeface="Georgia"/>
              </a:rPr>
              <a:t>Leading</a:t>
            </a:r>
          </a:p>
        </p:txBody>
      </p:sp>
      <p:sp>
        <p:nvSpPr>
          <p:cNvPr id="94" name="TextBox 93"/>
          <p:cNvSpPr txBox="1"/>
          <p:nvPr/>
        </p:nvSpPr>
        <p:spPr>
          <a:xfrm>
            <a:off x="2286000" y="5202936"/>
            <a:ext cx="1417320" cy="274320"/>
          </a:xfrm>
          <a:prstGeom prst="rect">
            <a:avLst/>
          </a:prstGeom>
          <a:noFill/>
        </p:spPr>
        <p:txBody>
          <a:bodyPr wrap="square" lIns="0" rIns="0" tIns="0" bIns="0">
            <a:spAutoFit/>
          </a:bodyPr>
          <a:lstStyle/>
          <a:p>
            <a:pPr algn="r"/>
            <a:r>
              <a:rPr sz="800" b="0" i="0">
                <a:solidFill>
                  <a:srgbClr val="6B7280"/>
                </a:solidFill>
                <a:latin typeface="Arial"/>
              </a:rPr>
              <a:t>Egalitarian</a:t>
            </a:r>
          </a:p>
        </p:txBody>
      </p:sp>
      <p:sp>
        <p:nvSpPr>
          <p:cNvPr id="95" name="TextBox 94"/>
          <p:cNvSpPr txBox="1"/>
          <p:nvPr/>
        </p:nvSpPr>
        <p:spPr>
          <a:xfrm>
            <a:off x="7635240" y="5202936"/>
            <a:ext cx="1417320" cy="274320"/>
          </a:xfrm>
          <a:prstGeom prst="rect">
            <a:avLst/>
          </a:prstGeom>
          <a:noFill/>
        </p:spPr>
        <p:txBody>
          <a:bodyPr wrap="square" lIns="0" rIns="0" tIns="0" bIns="0">
            <a:spAutoFit/>
          </a:bodyPr>
          <a:lstStyle/>
          <a:p>
            <a:r>
              <a:rPr sz="800" b="0" i="0">
                <a:solidFill>
                  <a:srgbClr val="6B7280"/>
                </a:solidFill>
                <a:latin typeface="Arial"/>
              </a:rPr>
              <a:t>Hierarchical</a:t>
            </a:r>
          </a:p>
        </p:txBody>
      </p:sp>
      <p:sp>
        <p:nvSpPr>
          <p:cNvPr id="96" name="Rectangle 95"/>
          <p:cNvSpPr/>
          <p:nvPr/>
        </p:nvSpPr>
        <p:spPr>
          <a:xfrm>
            <a:off x="3822191" y="5234940"/>
            <a:ext cx="3694176" cy="10972"/>
          </a:xfrm>
          <a:prstGeom prst="rect">
            <a:avLst/>
          </a:prstGeom>
          <a:solidFill>
            <a:srgbClr val="DADCD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7" name="Oval 96"/>
          <p:cNvSpPr/>
          <p:nvPr/>
        </p:nvSpPr>
        <p:spPr>
          <a:xfrm>
            <a:off x="3762755" y="5180076"/>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8" name="Oval 97"/>
          <p:cNvSpPr/>
          <p:nvPr/>
        </p:nvSpPr>
        <p:spPr>
          <a:xfrm>
            <a:off x="4173219" y="5180076"/>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9" name="Oval 98"/>
          <p:cNvSpPr/>
          <p:nvPr/>
        </p:nvSpPr>
        <p:spPr>
          <a:xfrm>
            <a:off x="4583683" y="5180076"/>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0" name="Oval 99"/>
          <p:cNvSpPr/>
          <p:nvPr/>
        </p:nvSpPr>
        <p:spPr>
          <a:xfrm>
            <a:off x="4994147" y="5180076"/>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1" name="Oval 100"/>
          <p:cNvSpPr/>
          <p:nvPr/>
        </p:nvSpPr>
        <p:spPr>
          <a:xfrm>
            <a:off x="5404611" y="5180076"/>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2" name="Oval 101"/>
          <p:cNvSpPr/>
          <p:nvPr/>
        </p:nvSpPr>
        <p:spPr>
          <a:xfrm>
            <a:off x="5815075" y="5180076"/>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3" name="Oval 102"/>
          <p:cNvSpPr/>
          <p:nvPr/>
        </p:nvSpPr>
        <p:spPr>
          <a:xfrm>
            <a:off x="6225539" y="5180076"/>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4" name="Oval 103"/>
          <p:cNvSpPr/>
          <p:nvPr/>
        </p:nvSpPr>
        <p:spPr>
          <a:xfrm>
            <a:off x="6636003" y="5180076"/>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5" name="Oval 104"/>
          <p:cNvSpPr/>
          <p:nvPr/>
        </p:nvSpPr>
        <p:spPr>
          <a:xfrm>
            <a:off x="7046467" y="5180076"/>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6" name="Oval 105"/>
          <p:cNvSpPr/>
          <p:nvPr/>
        </p:nvSpPr>
        <p:spPr>
          <a:xfrm>
            <a:off x="7456931" y="5180076"/>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7" name="Oval 106"/>
          <p:cNvSpPr/>
          <p:nvPr/>
        </p:nvSpPr>
        <p:spPr>
          <a:xfrm>
            <a:off x="7005319" y="5138928"/>
            <a:ext cx="201168" cy="201168"/>
          </a:xfrm>
          <a:prstGeom prst="ellipse">
            <a:avLst/>
          </a:prstGeom>
          <a:solidFill>
            <a:srgbClr val="0D1F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8" name="Oval 107"/>
          <p:cNvSpPr/>
          <p:nvPr/>
        </p:nvSpPr>
        <p:spPr>
          <a:xfrm>
            <a:off x="4952999" y="5138928"/>
            <a:ext cx="201168" cy="201168"/>
          </a:xfrm>
          <a:prstGeom prst="ellipse">
            <a:avLst/>
          </a:prstGeom>
          <a:solidFill>
            <a:srgbClr val="FAFAF7"/>
          </a:solidFill>
          <a:ln w="19050">
            <a:solidFill>
              <a:srgbClr val="F5A62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9" name="TextBox 108"/>
          <p:cNvSpPr txBox="1"/>
          <p:nvPr/>
        </p:nvSpPr>
        <p:spPr>
          <a:xfrm>
            <a:off x="6941312" y="4956048"/>
            <a:ext cx="329184" cy="201168"/>
          </a:xfrm>
          <a:prstGeom prst="rect">
            <a:avLst/>
          </a:prstGeom>
          <a:noFill/>
        </p:spPr>
        <p:txBody>
          <a:bodyPr wrap="square" lIns="0" rIns="0" tIns="0" bIns="0">
            <a:spAutoFit/>
          </a:bodyPr>
          <a:lstStyle/>
          <a:p>
            <a:pPr algn="ctr"/>
            <a:r>
              <a:rPr sz="800" b="1" i="0">
                <a:solidFill>
                  <a:srgbClr val="0D1F3C"/>
                </a:solidFill>
                <a:latin typeface="Georgia"/>
              </a:rPr>
              <a:t>9</a:t>
            </a:r>
          </a:p>
        </p:txBody>
      </p:sp>
      <p:sp>
        <p:nvSpPr>
          <p:cNvPr id="110" name="TextBox 109"/>
          <p:cNvSpPr txBox="1"/>
          <p:nvPr/>
        </p:nvSpPr>
        <p:spPr>
          <a:xfrm>
            <a:off x="4779264" y="5394960"/>
            <a:ext cx="548640" cy="201168"/>
          </a:xfrm>
          <a:prstGeom prst="rect">
            <a:avLst/>
          </a:prstGeom>
          <a:noFill/>
        </p:spPr>
        <p:txBody>
          <a:bodyPr wrap="square" lIns="0" rIns="0" tIns="0" bIns="0">
            <a:spAutoFit/>
          </a:bodyPr>
          <a:lstStyle/>
          <a:p>
            <a:pPr algn="ctr"/>
            <a:r>
              <a:rPr sz="700" b="0" i="0">
                <a:solidFill>
                  <a:srgbClr val="8B5A00"/>
                </a:solidFill>
                <a:latin typeface="Arial"/>
              </a:rPr>
              <a:t>US 4</a:t>
            </a:r>
          </a:p>
        </p:txBody>
      </p:sp>
      <p:sp>
        <p:nvSpPr>
          <p:cNvPr id="111" name="Rounded Rectangle 110"/>
          <p:cNvSpPr/>
          <p:nvPr/>
        </p:nvSpPr>
        <p:spPr>
          <a:xfrm>
            <a:off x="9098280" y="5157216"/>
            <a:ext cx="1188720" cy="256032"/>
          </a:xfrm>
          <a:prstGeom prst="roundRect">
            <a:avLst>
              <a:gd name="adj" fmla="val 50000"/>
            </a:avLst>
          </a:prstGeom>
          <a:solidFill>
            <a:srgbClr val="FEF3DD"/>
          </a:solidFill>
          <a:ln w="6350">
            <a:solidFill>
              <a:srgbClr val="F5A623"/>
            </a:solidFill>
          </a:ln>
          <a:effectLst/>
        </p:spPr>
        <p:style>
          <a:lnRef idx="1">
            <a:schemeClr val="accent1"/>
          </a:lnRef>
          <a:fillRef idx="3">
            <a:schemeClr val="accent1"/>
          </a:fillRef>
          <a:effectRef idx="2">
            <a:schemeClr val="accent1"/>
          </a:effectRef>
          <a:fontRef idx="minor">
            <a:schemeClr val="lt1"/>
          </a:fontRef>
        </p:style>
        <p:txBody>
          <a:bodyPr rtlCol="0" anchor="ctr" lIns="25400" rIns="25400" tIns="0" bIns="0"/>
          <a:lstStyle/>
          <a:p>
            <a:pPr algn="ctr"/>
            <a:r>
              <a:rPr sz="800" b="1">
                <a:solidFill>
                  <a:srgbClr val="8B5A00"/>
                </a:solidFill>
                <a:latin typeface="Arial"/>
              </a:rPr>
              <a:t>ESTIMATED</a:t>
            </a:r>
          </a:p>
        </p:txBody>
      </p:sp>
      <p:sp>
        <p:nvSpPr>
          <p:cNvPr id="112" name="TextBox 111"/>
          <p:cNvSpPr txBox="1"/>
          <p:nvPr/>
        </p:nvSpPr>
        <p:spPr>
          <a:xfrm>
            <a:off x="868680" y="5449824"/>
            <a:ext cx="1371600" cy="292608"/>
          </a:xfrm>
          <a:prstGeom prst="rect">
            <a:avLst/>
          </a:prstGeom>
          <a:noFill/>
        </p:spPr>
        <p:txBody>
          <a:bodyPr wrap="square" lIns="0" rIns="0" tIns="0" bIns="0">
            <a:spAutoFit/>
          </a:bodyPr>
          <a:lstStyle/>
          <a:p>
            <a:r>
              <a:rPr sz="1100" b="1" i="0">
                <a:solidFill>
                  <a:srgbClr val="0D1F3C"/>
                </a:solidFill>
                <a:latin typeface="Georgia"/>
              </a:rPr>
              <a:t>Deciding</a:t>
            </a:r>
          </a:p>
        </p:txBody>
      </p:sp>
      <p:sp>
        <p:nvSpPr>
          <p:cNvPr id="113" name="TextBox 112"/>
          <p:cNvSpPr txBox="1"/>
          <p:nvPr/>
        </p:nvSpPr>
        <p:spPr>
          <a:xfrm>
            <a:off x="2286000" y="5513832"/>
            <a:ext cx="1417320" cy="274320"/>
          </a:xfrm>
          <a:prstGeom prst="rect">
            <a:avLst/>
          </a:prstGeom>
          <a:noFill/>
        </p:spPr>
        <p:txBody>
          <a:bodyPr wrap="square" lIns="0" rIns="0" tIns="0" bIns="0">
            <a:spAutoFit/>
          </a:bodyPr>
          <a:lstStyle/>
          <a:p>
            <a:pPr algn="r"/>
            <a:r>
              <a:rPr sz="800" b="0" i="0">
                <a:solidFill>
                  <a:srgbClr val="6B7280"/>
                </a:solidFill>
                <a:latin typeface="Arial"/>
              </a:rPr>
              <a:t>Consensual</a:t>
            </a:r>
          </a:p>
        </p:txBody>
      </p:sp>
      <p:sp>
        <p:nvSpPr>
          <p:cNvPr id="114" name="TextBox 113"/>
          <p:cNvSpPr txBox="1"/>
          <p:nvPr/>
        </p:nvSpPr>
        <p:spPr>
          <a:xfrm>
            <a:off x="7635240" y="5513832"/>
            <a:ext cx="1417320" cy="274320"/>
          </a:xfrm>
          <a:prstGeom prst="rect">
            <a:avLst/>
          </a:prstGeom>
          <a:noFill/>
        </p:spPr>
        <p:txBody>
          <a:bodyPr wrap="square" lIns="0" rIns="0" tIns="0" bIns="0">
            <a:spAutoFit/>
          </a:bodyPr>
          <a:lstStyle/>
          <a:p>
            <a:r>
              <a:rPr sz="800" b="0" i="0">
                <a:solidFill>
                  <a:srgbClr val="6B7280"/>
                </a:solidFill>
                <a:latin typeface="Arial"/>
              </a:rPr>
              <a:t>Top-down</a:t>
            </a:r>
          </a:p>
        </p:txBody>
      </p:sp>
      <p:sp>
        <p:nvSpPr>
          <p:cNvPr id="115" name="Rectangle 114"/>
          <p:cNvSpPr/>
          <p:nvPr/>
        </p:nvSpPr>
        <p:spPr>
          <a:xfrm>
            <a:off x="3822191" y="5545836"/>
            <a:ext cx="3694176" cy="10972"/>
          </a:xfrm>
          <a:prstGeom prst="rect">
            <a:avLst/>
          </a:prstGeom>
          <a:solidFill>
            <a:srgbClr val="DADCD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6" name="Oval 115"/>
          <p:cNvSpPr/>
          <p:nvPr/>
        </p:nvSpPr>
        <p:spPr>
          <a:xfrm>
            <a:off x="3762755" y="5490972"/>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7" name="Oval 116"/>
          <p:cNvSpPr/>
          <p:nvPr/>
        </p:nvSpPr>
        <p:spPr>
          <a:xfrm>
            <a:off x="4173219" y="5490972"/>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8" name="Oval 117"/>
          <p:cNvSpPr/>
          <p:nvPr/>
        </p:nvSpPr>
        <p:spPr>
          <a:xfrm>
            <a:off x="4583683" y="5490972"/>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9" name="Oval 118"/>
          <p:cNvSpPr/>
          <p:nvPr/>
        </p:nvSpPr>
        <p:spPr>
          <a:xfrm>
            <a:off x="4994147" y="5490972"/>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0" name="Oval 119"/>
          <p:cNvSpPr/>
          <p:nvPr/>
        </p:nvSpPr>
        <p:spPr>
          <a:xfrm>
            <a:off x="5404611" y="5490972"/>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1" name="Oval 120"/>
          <p:cNvSpPr/>
          <p:nvPr/>
        </p:nvSpPr>
        <p:spPr>
          <a:xfrm>
            <a:off x="5815075" y="5490972"/>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2" name="Oval 121"/>
          <p:cNvSpPr/>
          <p:nvPr/>
        </p:nvSpPr>
        <p:spPr>
          <a:xfrm>
            <a:off x="6225539" y="5490972"/>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3" name="Oval 122"/>
          <p:cNvSpPr/>
          <p:nvPr/>
        </p:nvSpPr>
        <p:spPr>
          <a:xfrm>
            <a:off x="6636003" y="5490972"/>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4" name="Oval 123"/>
          <p:cNvSpPr/>
          <p:nvPr/>
        </p:nvSpPr>
        <p:spPr>
          <a:xfrm>
            <a:off x="7046467" y="5490972"/>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5" name="Oval 124"/>
          <p:cNvSpPr/>
          <p:nvPr/>
        </p:nvSpPr>
        <p:spPr>
          <a:xfrm>
            <a:off x="7456931" y="5490972"/>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6" name="Oval 125"/>
          <p:cNvSpPr/>
          <p:nvPr/>
        </p:nvSpPr>
        <p:spPr>
          <a:xfrm>
            <a:off x="6594855" y="5449824"/>
            <a:ext cx="201168" cy="201168"/>
          </a:xfrm>
          <a:prstGeom prst="ellipse">
            <a:avLst/>
          </a:prstGeom>
          <a:solidFill>
            <a:srgbClr val="0D1F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7" name="Oval 126"/>
          <p:cNvSpPr/>
          <p:nvPr/>
        </p:nvSpPr>
        <p:spPr>
          <a:xfrm>
            <a:off x="6594855" y="5449824"/>
            <a:ext cx="201168" cy="201168"/>
          </a:xfrm>
          <a:prstGeom prst="ellipse">
            <a:avLst/>
          </a:prstGeom>
          <a:solidFill>
            <a:srgbClr val="FAFAF7"/>
          </a:solidFill>
          <a:ln w="19050">
            <a:solidFill>
              <a:srgbClr val="F5A62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8" name="TextBox 127"/>
          <p:cNvSpPr txBox="1"/>
          <p:nvPr/>
        </p:nvSpPr>
        <p:spPr>
          <a:xfrm>
            <a:off x="6530848" y="5266944"/>
            <a:ext cx="329184" cy="201168"/>
          </a:xfrm>
          <a:prstGeom prst="rect">
            <a:avLst/>
          </a:prstGeom>
          <a:noFill/>
        </p:spPr>
        <p:txBody>
          <a:bodyPr wrap="square" lIns="0" rIns="0" tIns="0" bIns="0">
            <a:spAutoFit/>
          </a:bodyPr>
          <a:lstStyle/>
          <a:p>
            <a:pPr algn="ctr"/>
            <a:r>
              <a:rPr sz="800" b="1" i="0">
                <a:solidFill>
                  <a:srgbClr val="0D1F3C"/>
                </a:solidFill>
                <a:latin typeface="Georgia"/>
              </a:rPr>
              <a:t>8</a:t>
            </a:r>
          </a:p>
        </p:txBody>
      </p:sp>
      <p:sp>
        <p:nvSpPr>
          <p:cNvPr id="129" name="TextBox 128"/>
          <p:cNvSpPr txBox="1"/>
          <p:nvPr/>
        </p:nvSpPr>
        <p:spPr>
          <a:xfrm>
            <a:off x="6421120" y="5705856"/>
            <a:ext cx="548640" cy="201168"/>
          </a:xfrm>
          <a:prstGeom prst="rect">
            <a:avLst/>
          </a:prstGeom>
          <a:noFill/>
        </p:spPr>
        <p:txBody>
          <a:bodyPr wrap="square" lIns="0" rIns="0" tIns="0" bIns="0">
            <a:spAutoFit/>
          </a:bodyPr>
          <a:lstStyle/>
          <a:p>
            <a:pPr algn="ctr"/>
            <a:r>
              <a:rPr sz="700" b="0" i="0">
                <a:solidFill>
                  <a:srgbClr val="8B5A00"/>
                </a:solidFill>
                <a:latin typeface="Arial"/>
              </a:rPr>
              <a:t>US 8</a:t>
            </a:r>
          </a:p>
        </p:txBody>
      </p:sp>
      <p:sp>
        <p:nvSpPr>
          <p:cNvPr id="130" name="Rounded Rectangle 129"/>
          <p:cNvSpPr/>
          <p:nvPr/>
        </p:nvSpPr>
        <p:spPr>
          <a:xfrm>
            <a:off x="9098280" y="5468112"/>
            <a:ext cx="1188720" cy="256032"/>
          </a:xfrm>
          <a:prstGeom prst="roundRect">
            <a:avLst>
              <a:gd name="adj" fmla="val 50000"/>
            </a:avLst>
          </a:prstGeom>
          <a:solidFill>
            <a:srgbClr val="FEF3DD"/>
          </a:solidFill>
          <a:ln w="6350">
            <a:solidFill>
              <a:srgbClr val="F5A623"/>
            </a:solidFill>
          </a:ln>
          <a:effectLst/>
        </p:spPr>
        <p:style>
          <a:lnRef idx="1">
            <a:schemeClr val="accent1"/>
          </a:lnRef>
          <a:fillRef idx="3">
            <a:schemeClr val="accent1"/>
          </a:fillRef>
          <a:effectRef idx="2">
            <a:schemeClr val="accent1"/>
          </a:effectRef>
          <a:fontRef idx="minor">
            <a:schemeClr val="lt1"/>
          </a:fontRef>
        </p:style>
        <p:txBody>
          <a:bodyPr rtlCol="0" anchor="ctr" lIns="25400" rIns="25400" tIns="0" bIns="0"/>
          <a:lstStyle/>
          <a:p>
            <a:pPr algn="ctr"/>
            <a:r>
              <a:rPr sz="800" b="1">
                <a:solidFill>
                  <a:srgbClr val="8B5A00"/>
                </a:solidFill>
                <a:latin typeface="Arial"/>
              </a:rPr>
              <a:t>ESTIMATED</a:t>
            </a:r>
          </a:p>
        </p:txBody>
      </p:sp>
      <p:sp>
        <p:nvSpPr>
          <p:cNvPr id="131" name="TextBox 130"/>
          <p:cNvSpPr txBox="1"/>
          <p:nvPr/>
        </p:nvSpPr>
        <p:spPr>
          <a:xfrm>
            <a:off x="868680" y="5760720"/>
            <a:ext cx="1371600" cy="292608"/>
          </a:xfrm>
          <a:prstGeom prst="rect">
            <a:avLst/>
          </a:prstGeom>
          <a:noFill/>
        </p:spPr>
        <p:txBody>
          <a:bodyPr wrap="square" lIns="0" rIns="0" tIns="0" bIns="0">
            <a:spAutoFit/>
          </a:bodyPr>
          <a:lstStyle/>
          <a:p>
            <a:r>
              <a:rPr sz="1100" b="1" i="0">
                <a:solidFill>
                  <a:srgbClr val="0D1F3C"/>
                </a:solidFill>
                <a:latin typeface="Georgia"/>
              </a:rPr>
              <a:t>Trusting</a:t>
            </a:r>
          </a:p>
        </p:txBody>
      </p:sp>
      <p:sp>
        <p:nvSpPr>
          <p:cNvPr id="132" name="TextBox 131"/>
          <p:cNvSpPr txBox="1"/>
          <p:nvPr/>
        </p:nvSpPr>
        <p:spPr>
          <a:xfrm>
            <a:off x="2286000" y="5824728"/>
            <a:ext cx="1417320" cy="274320"/>
          </a:xfrm>
          <a:prstGeom prst="rect">
            <a:avLst/>
          </a:prstGeom>
          <a:noFill/>
        </p:spPr>
        <p:txBody>
          <a:bodyPr wrap="square" lIns="0" rIns="0" tIns="0" bIns="0">
            <a:spAutoFit/>
          </a:bodyPr>
          <a:lstStyle/>
          <a:p>
            <a:pPr algn="r"/>
            <a:r>
              <a:rPr sz="800" b="0" i="0">
                <a:solidFill>
                  <a:srgbClr val="6B7280"/>
                </a:solidFill>
                <a:latin typeface="Arial"/>
              </a:rPr>
              <a:t>Task-based</a:t>
            </a:r>
          </a:p>
        </p:txBody>
      </p:sp>
      <p:sp>
        <p:nvSpPr>
          <p:cNvPr id="133" name="TextBox 132"/>
          <p:cNvSpPr txBox="1"/>
          <p:nvPr/>
        </p:nvSpPr>
        <p:spPr>
          <a:xfrm>
            <a:off x="7635240" y="5824728"/>
            <a:ext cx="1417320" cy="274320"/>
          </a:xfrm>
          <a:prstGeom prst="rect">
            <a:avLst/>
          </a:prstGeom>
          <a:noFill/>
        </p:spPr>
        <p:txBody>
          <a:bodyPr wrap="square" lIns="0" rIns="0" tIns="0" bIns="0">
            <a:spAutoFit/>
          </a:bodyPr>
          <a:lstStyle/>
          <a:p>
            <a:r>
              <a:rPr sz="800" b="0" i="0">
                <a:solidFill>
                  <a:srgbClr val="6B7280"/>
                </a:solidFill>
                <a:latin typeface="Arial"/>
              </a:rPr>
              <a:t>Relationship-based</a:t>
            </a:r>
          </a:p>
        </p:txBody>
      </p:sp>
      <p:sp>
        <p:nvSpPr>
          <p:cNvPr id="134" name="Rectangle 133"/>
          <p:cNvSpPr/>
          <p:nvPr/>
        </p:nvSpPr>
        <p:spPr>
          <a:xfrm>
            <a:off x="3822191" y="5856732"/>
            <a:ext cx="3694176" cy="10972"/>
          </a:xfrm>
          <a:prstGeom prst="rect">
            <a:avLst/>
          </a:prstGeom>
          <a:solidFill>
            <a:srgbClr val="DADCD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5" name="Oval 134"/>
          <p:cNvSpPr/>
          <p:nvPr/>
        </p:nvSpPr>
        <p:spPr>
          <a:xfrm>
            <a:off x="3762755" y="5801868"/>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6" name="Oval 135"/>
          <p:cNvSpPr/>
          <p:nvPr/>
        </p:nvSpPr>
        <p:spPr>
          <a:xfrm>
            <a:off x="4173219" y="5801868"/>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7" name="Oval 136"/>
          <p:cNvSpPr/>
          <p:nvPr/>
        </p:nvSpPr>
        <p:spPr>
          <a:xfrm>
            <a:off x="4583683" y="5801868"/>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8" name="Oval 137"/>
          <p:cNvSpPr/>
          <p:nvPr/>
        </p:nvSpPr>
        <p:spPr>
          <a:xfrm>
            <a:off x="4994147" y="5801868"/>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9" name="Oval 138"/>
          <p:cNvSpPr/>
          <p:nvPr/>
        </p:nvSpPr>
        <p:spPr>
          <a:xfrm>
            <a:off x="5404611" y="5801868"/>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0" name="Oval 139"/>
          <p:cNvSpPr/>
          <p:nvPr/>
        </p:nvSpPr>
        <p:spPr>
          <a:xfrm>
            <a:off x="5815075" y="5801868"/>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1" name="Oval 140"/>
          <p:cNvSpPr/>
          <p:nvPr/>
        </p:nvSpPr>
        <p:spPr>
          <a:xfrm>
            <a:off x="6225539" y="5801868"/>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2" name="Oval 141"/>
          <p:cNvSpPr/>
          <p:nvPr/>
        </p:nvSpPr>
        <p:spPr>
          <a:xfrm>
            <a:off x="6636003" y="5801868"/>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3" name="Oval 142"/>
          <p:cNvSpPr/>
          <p:nvPr/>
        </p:nvSpPr>
        <p:spPr>
          <a:xfrm>
            <a:off x="7046467" y="5801868"/>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4" name="Oval 143"/>
          <p:cNvSpPr/>
          <p:nvPr/>
        </p:nvSpPr>
        <p:spPr>
          <a:xfrm>
            <a:off x="7456931" y="5801868"/>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5" name="Oval 144"/>
          <p:cNvSpPr/>
          <p:nvPr/>
        </p:nvSpPr>
        <p:spPr>
          <a:xfrm>
            <a:off x="6594855" y="5760720"/>
            <a:ext cx="201168" cy="201168"/>
          </a:xfrm>
          <a:prstGeom prst="ellipse">
            <a:avLst/>
          </a:prstGeom>
          <a:solidFill>
            <a:srgbClr val="0D1F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6" name="Oval 145"/>
          <p:cNvSpPr/>
          <p:nvPr/>
        </p:nvSpPr>
        <p:spPr>
          <a:xfrm>
            <a:off x="4132071" y="5760720"/>
            <a:ext cx="201168" cy="201168"/>
          </a:xfrm>
          <a:prstGeom prst="ellipse">
            <a:avLst/>
          </a:prstGeom>
          <a:solidFill>
            <a:srgbClr val="FAFAF7"/>
          </a:solidFill>
          <a:ln w="19050">
            <a:solidFill>
              <a:srgbClr val="F5A62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7" name="TextBox 146"/>
          <p:cNvSpPr txBox="1"/>
          <p:nvPr/>
        </p:nvSpPr>
        <p:spPr>
          <a:xfrm>
            <a:off x="6530848" y="5577840"/>
            <a:ext cx="329184" cy="201168"/>
          </a:xfrm>
          <a:prstGeom prst="rect">
            <a:avLst/>
          </a:prstGeom>
          <a:noFill/>
        </p:spPr>
        <p:txBody>
          <a:bodyPr wrap="square" lIns="0" rIns="0" tIns="0" bIns="0">
            <a:spAutoFit/>
          </a:bodyPr>
          <a:lstStyle/>
          <a:p>
            <a:pPr algn="ctr"/>
            <a:r>
              <a:rPr sz="800" b="1" i="0">
                <a:solidFill>
                  <a:srgbClr val="0D1F3C"/>
                </a:solidFill>
                <a:latin typeface="Georgia"/>
              </a:rPr>
              <a:t>8</a:t>
            </a:r>
          </a:p>
        </p:txBody>
      </p:sp>
      <p:sp>
        <p:nvSpPr>
          <p:cNvPr id="148" name="TextBox 147"/>
          <p:cNvSpPr txBox="1"/>
          <p:nvPr/>
        </p:nvSpPr>
        <p:spPr>
          <a:xfrm>
            <a:off x="3958336" y="6016752"/>
            <a:ext cx="548640" cy="201168"/>
          </a:xfrm>
          <a:prstGeom prst="rect">
            <a:avLst/>
          </a:prstGeom>
          <a:noFill/>
        </p:spPr>
        <p:txBody>
          <a:bodyPr wrap="square" lIns="0" rIns="0" tIns="0" bIns="0">
            <a:spAutoFit/>
          </a:bodyPr>
          <a:lstStyle/>
          <a:p>
            <a:pPr algn="ctr"/>
            <a:r>
              <a:rPr sz="700" b="0" i="0">
                <a:solidFill>
                  <a:srgbClr val="8B5A00"/>
                </a:solidFill>
                <a:latin typeface="Arial"/>
              </a:rPr>
              <a:t>US 2</a:t>
            </a:r>
          </a:p>
        </p:txBody>
      </p:sp>
      <p:sp>
        <p:nvSpPr>
          <p:cNvPr id="149" name="Rounded Rectangle 148"/>
          <p:cNvSpPr/>
          <p:nvPr/>
        </p:nvSpPr>
        <p:spPr>
          <a:xfrm>
            <a:off x="9098280" y="5779008"/>
            <a:ext cx="1188720" cy="256032"/>
          </a:xfrm>
          <a:prstGeom prst="roundRect">
            <a:avLst>
              <a:gd name="adj" fmla="val 50000"/>
            </a:avLst>
          </a:prstGeom>
          <a:solidFill>
            <a:srgbClr val="FEF3DD"/>
          </a:solidFill>
          <a:ln w="6350">
            <a:solidFill>
              <a:srgbClr val="F5A623"/>
            </a:solidFill>
          </a:ln>
          <a:effectLst/>
        </p:spPr>
        <p:style>
          <a:lnRef idx="1">
            <a:schemeClr val="accent1"/>
          </a:lnRef>
          <a:fillRef idx="3">
            <a:schemeClr val="accent1"/>
          </a:fillRef>
          <a:effectRef idx="2">
            <a:schemeClr val="accent1"/>
          </a:effectRef>
          <a:fontRef idx="minor">
            <a:schemeClr val="lt1"/>
          </a:fontRef>
        </p:style>
        <p:txBody>
          <a:bodyPr rtlCol="0" anchor="ctr" lIns="25400" rIns="25400" tIns="0" bIns="0"/>
          <a:lstStyle/>
          <a:p>
            <a:pPr algn="ctr"/>
            <a:r>
              <a:rPr sz="800" b="1">
                <a:solidFill>
                  <a:srgbClr val="8B5A00"/>
                </a:solidFill>
                <a:latin typeface="Arial"/>
              </a:rPr>
              <a:t>ESTIMATED</a:t>
            </a:r>
          </a:p>
        </p:txBody>
      </p:sp>
      <p:sp>
        <p:nvSpPr>
          <p:cNvPr id="150" name="TextBox 149"/>
          <p:cNvSpPr txBox="1"/>
          <p:nvPr/>
        </p:nvSpPr>
        <p:spPr>
          <a:xfrm>
            <a:off x="868680" y="6071616"/>
            <a:ext cx="1371600" cy="292608"/>
          </a:xfrm>
          <a:prstGeom prst="rect">
            <a:avLst/>
          </a:prstGeom>
          <a:noFill/>
        </p:spPr>
        <p:txBody>
          <a:bodyPr wrap="square" lIns="0" rIns="0" tIns="0" bIns="0">
            <a:spAutoFit/>
          </a:bodyPr>
          <a:lstStyle/>
          <a:p>
            <a:r>
              <a:rPr sz="1100" b="1" i="0">
                <a:solidFill>
                  <a:srgbClr val="0D1F3C"/>
                </a:solidFill>
                <a:latin typeface="Georgia"/>
              </a:rPr>
              <a:t>Disagreeing</a:t>
            </a:r>
          </a:p>
        </p:txBody>
      </p:sp>
      <p:sp>
        <p:nvSpPr>
          <p:cNvPr id="151" name="TextBox 150"/>
          <p:cNvSpPr txBox="1"/>
          <p:nvPr/>
        </p:nvSpPr>
        <p:spPr>
          <a:xfrm>
            <a:off x="2286000" y="6135624"/>
            <a:ext cx="1417320" cy="274320"/>
          </a:xfrm>
          <a:prstGeom prst="rect">
            <a:avLst/>
          </a:prstGeom>
          <a:noFill/>
        </p:spPr>
        <p:txBody>
          <a:bodyPr wrap="square" lIns="0" rIns="0" tIns="0" bIns="0">
            <a:spAutoFit/>
          </a:bodyPr>
          <a:lstStyle/>
          <a:p>
            <a:pPr algn="r"/>
            <a:r>
              <a:rPr sz="800" b="0" i="0">
                <a:solidFill>
                  <a:srgbClr val="6B7280"/>
                </a:solidFill>
                <a:latin typeface="Arial"/>
              </a:rPr>
              <a:t>Confrontational</a:t>
            </a:r>
          </a:p>
        </p:txBody>
      </p:sp>
      <p:sp>
        <p:nvSpPr>
          <p:cNvPr id="152" name="TextBox 151"/>
          <p:cNvSpPr txBox="1"/>
          <p:nvPr/>
        </p:nvSpPr>
        <p:spPr>
          <a:xfrm>
            <a:off x="7635240" y="6135624"/>
            <a:ext cx="1417320" cy="274320"/>
          </a:xfrm>
          <a:prstGeom prst="rect">
            <a:avLst/>
          </a:prstGeom>
          <a:noFill/>
        </p:spPr>
        <p:txBody>
          <a:bodyPr wrap="square" lIns="0" rIns="0" tIns="0" bIns="0">
            <a:spAutoFit/>
          </a:bodyPr>
          <a:lstStyle/>
          <a:p>
            <a:r>
              <a:rPr sz="800" b="0" i="0">
                <a:solidFill>
                  <a:srgbClr val="6B7280"/>
                </a:solidFill>
                <a:latin typeface="Arial"/>
              </a:rPr>
              <a:t>Avoids confrontation</a:t>
            </a:r>
          </a:p>
        </p:txBody>
      </p:sp>
      <p:sp>
        <p:nvSpPr>
          <p:cNvPr id="153" name="Rectangle 152"/>
          <p:cNvSpPr/>
          <p:nvPr/>
        </p:nvSpPr>
        <p:spPr>
          <a:xfrm>
            <a:off x="3822191" y="6167628"/>
            <a:ext cx="3694176" cy="10972"/>
          </a:xfrm>
          <a:prstGeom prst="rect">
            <a:avLst/>
          </a:prstGeom>
          <a:solidFill>
            <a:srgbClr val="DADCD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4" name="Oval 153"/>
          <p:cNvSpPr/>
          <p:nvPr/>
        </p:nvSpPr>
        <p:spPr>
          <a:xfrm>
            <a:off x="3762755" y="6112764"/>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5" name="Oval 154"/>
          <p:cNvSpPr/>
          <p:nvPr/>
        </p:nvSpPr>
        <p:spPr>
          <a:xfrm>
            <a:off x="4173219" y="6112764"/>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6" name="Oval 155"/>
          <p:cNvSpPr/>
          <p:nvPr/>
        </p:nvSpPr>
        <p:spPr>
          <a:xfrm>
            <a:off x="4583683" y="6112764"/>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7" name="Oval 156"/>
          <p:cNvSpPr/>
          <p:nvPr/>
        </p:nvSpPr>
        <p:spPr>
          <a:xfrm>
            <a:off x="4994147" y="6112764"/>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8" name="Oval 157"/>
          <p:cNvSpPr/>
          <p:nvPr/>
        </p:nvSpPr>
        <p:spPr>
          <a:xfrm>
            <a:off x="5404611" y="6112764"/>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9" name="Oval 158"/>
          <p:cNvSpPr/>
          <p:nvPr/>
        </p:nvSpPr>
        <p:spPr>
          <a:xfrm>
            <a:off x="5815075" y="6112764"/>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0" name="Oval 159"/>
          <p:cNvSpPr/>
          <p:nvPr/>
        </p:nvSpPr>
        <p:spPr>
          <a:xfrm>
            <a:off x="6225539" y="6112764"/>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1" name="Oval 160"/>
          <p:cNvSpPr/>
          <p:nvPr/>
        </p:nvSpPr>
        <p:spPr>
          <a:xfrm>
            <a:off x="6636003" y="6112764"/>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2" name="Oval 161"/>
          <p:cNvSpPr/>
          <p:nvPr/>
        </p:nvSpPr>
        <p:spPr>
          <a:xfrm>
            <a:off x="7046467" y="6112764"/>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3" name="Oval 162"/>
          <p:cNvSpPr/>
          <p:nvPr/>
        </p:nvSpPr>
        <p:spPr>
          <a:xfrm>
            <a:off x="7456931" y="6112764"/>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4" name="Oval 163"/>
          <p:cNvSpPr/>
          <p:nvPr/>
        </p:nvSpPr>
        <p:spPr>
          <a:xfrm>
            <a:off x="5773927" y="6071616"/>
            <a:ext cx="201168" cy="201168"/>
          </a:xfrm>
          <a:prstGeom prst="ellipse">
            <a:avLst/>
          </a:prstGeom>
          <a:solidFill>
            <a:srgbClr val="0D1F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5" name="Oval 164"/>
          <p:cNvSpPr/>
          <p:nvPr/>
        </p:nvSpPr>
        <p:spPr>
          <a:xfrm>
            <a:off x="4952999" y="6071616"/>
            <a:ext cx="201168" cy="201168"/>
          </a:xfrm>
          <a:prstGeom prst="ellipse">
            <a:avLst/>
          </a:prstGeom>
          <a:solidFill>
            <a:srgbClr val="FAFAF7"/>
          </a:solidFill>
          <a:ln w="19050">
            <a:solidFill>
              <a:srgbClr val="F5A62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6" name="TextBox 165"/>
          <p:cNvSpPr txBox="1"/>
          <p:nvPr/>
        </p:nvSpPr>
        <p:spPr>
          <a:xfrm>
            <a:off x="5709920" y="5888736"/>
            <a:ext cx="329184" cy="201168"/>
          </a:xfrm>
          <a:prstGeom prst="rect">
            <a:avLst/>
          </a:prstGeom>
          <a:noFill/>
        </p:spPr>
        <p:txBody>
          <a:bodyPr wrap="square" lIns="0" rIns="0" tIns="0" bIns="0">
            <a:spAutoFit/>
          </a:bodyPr>
          <a:lstStyle/>
          <a:p>
            <a:pPr algn="ctr"/>
            <a:r>
              <a:rPr sz="800" b="1" i="0">
                <a:solidFill>
                  <a:srgbClr val="0D1F3C"/>
                </a:solidFill>
                <a:latin typeface="Georgia"/>
              </a:rPr>
              <a:t>6</a:t>
            </a:r>
          </a:p>
        </p:txBody>
      </p:sp>
      <p:sp>
        <p:nvSpPr>
          <p:cNvPr id="167" name="TextBox 166"/>
          <p:cNvSpPr txBox="1"/>
          <p:nvPr/>
        </p:nvSpPr>
        <p:spPr>
          <a:xfrm>
            <a:off x="4779264" y="6327648"/>
            <a:ext cx="548640" cy="201168"/>
          </a:xfrm>
          <a:prstGeom prst="rect">
            <a:avLst/>
          </a:prstGeom>
          <a:noFill/>
        </p:spPr>
        <p:txBody>
          <a:bodyPr wrap="square" lIns="0" rIns="0" tIns="0" bIns="0">
            <a:spAutoFit/>
          </a:bodyPr>
          <a:lstStyle/>
          <a:p>
            <a:pPr algn="ctr"/>
            <a:r>
              <a:rPr sz="700" b="0" i="0">
                <a:solidFill>
                  <a:srgbClr val="8B5A00"/>
                </a:solidFill>
                <a:latin typeface="Arial"/>
              </a:rPr>
              <a:t>US 4</a:t>
            </a:r>
          </a:p>
        </p:txBody>
      </p:sp>
      <p:sp>
        <p:nvSpPr>
          <p:cNvPr id="168" name="Rounded Rectangle 167"/>
          <p:cNvSpPr/>
          <p:nvPr/>
        </p:nvSpPr>
        <p:spPr>
          <a:xfrm>
            <a:off x="9098280" y="6089904"/>
            <a:ext cx="1188720" cy="256032"/>
          </a:xfrm>
          <a:prstGeom prst="roundRect">
            <a:avLst>
              <a:gd name="adj" fmla="val 50000"/>
            </a:avLst>
          </a:prstGeom>
          <a:solidFill>
            <a:srgbClr val="FEF3DD"/>
          </a:solidFill>
          <a:ln w="6350">
            <a:solidFill>
              <a:srgbClr val="F5A623"/>
            </a:solidFill>
          </a:ln>
          <a:effectLst/>
        </p:spPr>
        <p:style>
          <a:lnRef idx="1">
            <a:schemeClr val="accent1"/>
          </a:lnRef>
          <a:fillRef idx="3">
            <a:schemeClr val="accent1"/>
          </a:fillRef>
          <a:effectRef idx="2">
            <a:schemeClr val="accent1"/>
          </a:effectRef>
          <a:fontRef idx="minor">
            <a:schemeClr val="lt1"/>
          </a:fontRef>
        </p:style>
        <p:txBody>
          <a:bodyPr rtlCol="0" anchor="ctr" lIns="25400" rIns="25400" tIns="0" bIns="0"/>
          <a:lstStyle/>
          <a:p>
            <a:pPr algn="ctr"/>
            <a:r>
              <a:rPr sz="800" b="1">
                <a:solidFill>
                  <a:srgbClr val="8B5A00"/>
                </a:solidFill>
                <a:latin typeface="Arial"/>
              </a:rPr>
              <a:t>ESTIMATED</a:t>
            </a:r>
          </a:p>
        </p:txBody>
      </p:sp>
      <p:sp>
        <p:nvSpPr>
          <p:cNvPr id="169" name="TextBox 168"/>
          <p:cNvSpPr txBox="1"/>
          <p:nvPr/>
        </p:nvSpPr>
        <p:spPr>
          <a:xfrm>
            <a:off x="868680" y="6382512"/>
            <a:ext cx="1371600" cy="292608"/>
          </a:xfrm>
          <a:prstGeom prst="rect">
            <a:avLst/>
          </a:prstGeom>
          <a:noFill/>
        </p:spPr>
        <p:txBody>
          <a:bodyPr wrap="square" lIns="0" rIns="0" tIns="0" bIns="0">
            <a:spAutoFit/>
          </a:bodyPr>
          <a:lstStyle/>
          <a:p>
            <a:r>
              <a:rPr sz="1100" b="1" i="0">
                <a:solidFill>
                  <a:srgbClr val="0D1F3C"/>
                </a:solidFill>
                <a:latin typeface="Georgia"/>
              </a:rPr>
              <a:t>Scheduling</a:t>
            </a:r>
          </a:p>
        </p:txBody>
      </p:sp>
      <p:sp>
        <p:nvSpPr>
          <p:cNvPr id="170" name="TextBox 169"/>
          <p:cNvSpPr txBox="1"/>
          <p:nvPr/>
        </p:nvSpPr>
        <p:spPr>
          <a:xfrm>
            <a:off x="2286000" y="6446520"/>
            <a:ext cx="1417320" cy="274320"/>
          </a:xfrm>
          <a:prstGeom prst="rect">
            <a:avLst/>
          </a:prstGeom>
          <a:noFill/>
        </p:spPr>
        <p:txBody>
          <a:bodyPr wrap="square" lIns="0" rIns="0" tIns="0" bIns="0">
            <a:spAutoFit/>
          </a:bodyPr>
          <a:lstStyle/>
          <a:p>
            <a:pPr algn="r"/>
            <a:r>
              <a:rPr sz="800" b="0" i="0">
                <a:solidFill>
                  <a:srgbClr val="6B7280"/>
                </a:solidFill>
                <a:latin typeface="Arial"/>
              </a:rPr>
              <a:t>Linear-time</a:t>
            </a:r>
          </a:p>
        </p:txBody>
      </p:sp>
      <p:sp>
        <p:nvSpPr>
          <p:cNvPr id="171" name="TextBox 170"/>
          <p:cNvSpPr txBox="1"/>
          <p:nvPr/>
        </p:nvSpPr>
        <p:spPr>
          <a:xfrm>
            <a:off x="7635240" y="6446520"/>
            <a:ext cx="1417320" cy="274320"/>
          </a:xfrm>
          <a:prstGeom prst="rect">
            <a:avLst/>
          </a:prstGeom>
          <a:noFill/>
        </p:spPr>
        <p:txBody>
          <a:bodyPr wrap="square" lIns="0" rIns="0" tIns="0" bIns="0">
            <a:spAutoFit/>
          </a:bodyPr>
          <a:lstStyle/>
          <a:p>
            <a:r>
              <a:rPr sz="800" b="0" i="0">
                <a:solidFill>
                  <a:srgbClr val="6B7280"/>
                </a:solidFill>
                <a:latin typeface="Arial"/>
              </a:rPr>
              <a:t>Flexible-time</a:t>
            </a:r>
          </a:p>
        </p:txBody>
      </p:sp>
      <p:sp>
        <p:nvSpPr>
          <p:cNvPr id="172" name="Rectangle 171"/>
          <p:cNvSpPr/>
          <p:nvPr/>
        </p:nvSpPr>
        <p:spPr>
          <a:xfrm>
            <a:off x="3822191" y="6478524"/>
            <a:ext cx="3694176" cy="10972"/>
          </a:xfrm>
          <a:prstGeom prst="rect">
            <a:avLst/>
          </a:prstGeom>
          <a:solidFill>
            <a:srgbClr val="DADCD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3" name="Oval 172"/>
          <p:cNvSpPr/>
          <p:nvPr/>
        </p:nvSpPr>
        <p:spPr>
          <a:xfrm>
            <a:off x="3762755" y="6423659"/>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4" name="Oval 173"/>
          <p:cNvSpPr/>
          <p:nvPr/>
        </p:nvSpPr>
        <p:spPr>
          <a:xfrm>
            <a:off x="4173219" y="6423659"/>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5" name="Oval 174"/>
          <p:cNvSpPr/>
          <p:nvPr/>
        </p:nvSpPr>
        <p:spPr>
          <a:xfrm>
            <a:off x="4583683" y="6423659"/>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6" name="Oval 175"/>
          <p:cNvSpPr/>
          <p:nvPr/>
        </p:nvSpPr>
        <p:spPr>
          <a:xfrm>
            <a:off x="4994147" y="6423659"/>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7" name="Oval 176"/>
          <p:cNvSpPr/>
          <p:nvPr/>
        </p:nvSpPr>
        <p:spPr>
          <a:xfrm>
            <a:off x="5404611" y="6423659"/>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8" name="Oval 177"/>
          <p:cNvSpPr/>
          <p:nvPr/>
        </p:nvSpPr>
        <p:spPr>
          <a:xfrm>
            <a:off x="5815075" y="6423659"/>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9" name="Oval 178"/>
          <p:cNvSpPr/>
          <p:nvPr/>
        </p:nvSpPr>
        <p:spPr>
          <a:xfrm>
            <a:off x="6225539" y="6423659"/>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0" name="Oval 179"/>
          <p:cNvSpPr/>
          <p:nvPr/>
        </p:nvSpPr>
        <p:spPr>
          <a:xfrm>
            <a:off x="6636003" y="6423659"/>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1" name="Oval 180"/>
          <p:cNvSpPr/>
          <p:nvPr/>
        </p:nvSpPr>
        <p:spPr>
          <a:xfrm>
            <a:off x="7046467" y="6423659"/>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2" name="Oval 181"/>
          <p:cNvSpPr/>
          <p:nvPr/>
        </p:nvSpPr>
        <p:spPr>
          <a:xfrm>
            <a:off x="7456931" y="6423659"/>
            <a:ext cx="118872" cy="118872"/>
          </a:xfrm>
          <a:prstGeom prst="ellipse">
            <a:avLst/>
          </a:prstGeom>
          <a:solidFill>
            <a:srgbClr val="E1E2D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3" name="Oval 182"/>
          <p:cNvSpPr/>
          <p:nvPr/>
        </p:nvSpPr>
        <p:spPr>
          <a:xfrm>
            <a:off x="6594855" y="6382512"/>
            <a:ext cx="201168" cy="201168"/>
          </a:xfrm>
          <a:prstGeom prst="ellipse">
            <a:avLst/>
          </a:prstGeom>
          <a:solidFill>
            <a:srgbClr val="0D1F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4" name="Oval 183"/>
          <p:cNvSpPr/>
          <p:nvPr/>
        </p:nvSpPr>
        <p:spPr>
          <a:xfrm>
            <a:off x="4542535" y="6382512"/>
            <a:ext cx="201168" cy="201168"/>
          </a:xfrm>
          <a:prstGeom prst="ellipse">
            <a:avLst/>
          </a:prstGeom>
          <a:solidFill>
            <a:srgbClr val="FAFAF7"/>
          </a:solidFill>
          <a:ln w="19050">
            <a:solidFill>
              <a:srgbClr val="F5A62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5" name="TextBox 184"/>
          <p:cNvSpPr txBox="1"/>
          <p:nvPr/>
        </p:nvSpPr>
        <p:spPr>
          <a:xfrm>
            <a:off x="6530848" y="6199632"/>
            <a:ext cx="329184" cy="201168"/>
          </a:xfrm>
          <a:prstGeom prst="rect">
            <a:avLst/>
          </a:prstGeom>
          <a:noFill/>
        </p:spPr>
        <p:txBody>
          <a:bodyPr wrap="square" lIns="0" rIns="0" tIns="0" bIns="0">
            <a:spAutoFit/>
          </a:bodyPr>
          <a:lstStyle/>
          <a:p>
            <a:pPr algn="ctr"/>
            <a:r>
              <a:rPr sz="800" b="1" i="0">
                <a:solidFill>
                  <a:srgbClr val="0D1F3C"/>
                </a:solidFill>
                <a:latin typeface="Georgia"/>
              </a:rPr>
              <a:t>8</a:t>
            </a:r>
          </a:p>
        </p:txBody>
      </p:sp>
      <p:sp>
        <p:nvSpPr>
          <p:cNvPr id="186" name="TextBox 185"/>
          <p:cNvSpPr txBox="1"/>
          <p:nvPr/>
        </p:nvSpPr>
        <p:spPr>
          <a:xfrm>
            <a:off x="4368800" y="6638544"/>
            <a:ext cx="548640" cy="201168"/>
          </a:xfrm>
          <a:prstGeom prst="rect">
            <a:avLst/>
          </a:prstGeom>
          <a:noFill/>
        </p:spPr>
        <p:txBody>
          <a:bodyPr wrap="square" lIns="0" rIns="0" tIns="0" bIns="0">
            <a:spAutoFit/>
          </a:bodyPr>
          <a:lstStyle/>
          <a:p>
            <a:pPr algn="ctr"/>
            <a:r>
              <a:rPr sz="700" b="0" i="0">
                <a:solidFill>
                  <a:srgbClr val="8B5A00"/>
                </a:solidFill>
                <a:latin typeface="Arial"/>
              </a:rPr>
              <a:t>US 3</a:t>
            </a:r>
          </a:p>
        </p:txBody>
      </p:sp>
      <p:sp>
        <p:nvSpPr>
          <p:cNvPr id="187" name="Rounded Rectangle 186"/>
          <p:cNvSpPr/>
          <p:nvPr/>
        </p:nvSpPr>
        <p:spPr>
          <a:xfrm>
            <a:off x="9098280" y="6400800"/>
            <a:ext cx="1188720" cy="256032"/>
          </a:xfrm>
          <a:prstGeom prst="roundRect">
            <a:avLst>
              <a:gd name="adj" fmla="val 50000"/>
            </a:avLst>
          </a:prstGeom>
          <a:solidFill>
            <a:srgbClr val="FEF3DD"/>
          </a:solidFill>
          <a:ln w="6350">
            <a:solidFill>
              <a:srgbClr val="F5A623"/>
            </a:solidFill>
          </a:ln>
          <a:effectLst/>
        </p:spPr>
        <p:style>
          <a:lnRef idx="1">
            <a:schemeClr val="accent1"/>
          </a:lnRef>
          <a:fillRef idx="3">
            <a:schemeClr val="accent1"/>
          </a:fillRef>
          <a:effectRef idx="2">
            <a:schemeClr val="accent1"/>
          </a:effectRef>
          <a:fontRef idx="minor">
            <a:schemeClr val="lt1"/>
          </a:fontRef>
        </p:style>
        <p:txBody>
          <a:bodyPr rtlCol="0" anchor="ctr" lIns="25400" rIns="25400" tIns="0" bIns="0"/>
          <a:lstStyle/>
          <a:p>
            <a:pPr algn="ctr"/>
            <a:r>
              <a:rPr sz="800" b="1">
                <a:solidFill>
                  <a:srgbClr val="8B5A00"/>
                </a:solidFill>
                <a:latin typeface="Arial"/>
              </a:rPr>
              <a:t>ESTIMATED</a:t>
            </a:r>
          </a:p>
        </p:txBody>
      </p:sp>
      <p:sp>
        <p:nvSpPr>
          <p:cNvPr id="188" name="TextBox 187"/>
          <p:cNvSpPr txBox="1"/>
          <p:nvPr/>
        </p:nvSpPr>
        <p:spPr>
          <a:xfrm>
            <a:off x="868680" y="6400800"/>
            <a:ext cx="10972800" cy="146304"/>
          </a:xfrm>
          <a:prstGeom prst="rect">
            <a:avLst/>
          </a:prstGeom>
          <a:noFill/>
        </p:spPr>
        <p:txBody>
          <a:bodyPr wrap="square" lIns="0" rIns="0" tIns="0" bIns="0">
            <a:spAutoFit/>
          </a:bodyPr>
          <a:lstStyle/>
          <a:p>
            <a:r>
              <a:rPr sz="700" b="0" i="1">
                <a:solidFill>
                  <a:srgbClr val="6B7280"/>
                </a:solidFill>
                <a:latin typeface="Arial"/>
              </a:rPr>
              <a:t>Sourcing: Cluster estimate anchored to India (Tier A Meyer data).</a:t>
            </a:r>
          </a:p>
        </p:txBody>
      </p:sp>
      <p:sp>
        <p:nvSpPr>
          <p:cNvPr id="189" name="Rectangle 188"/>
          <p:cNvSpPr/>
          <p:nvPr/>
        </p:nvSpPr>
        <p:spPr>
          <a:xfrm>
            <a:off x="777240" y="6565392"/>
            <a:ext cx="11064240" cy="16459"/>
          </a:xfrm>
          <a:prstGeom prst="rect">
            <a:avLst/>
          </a:prstGeom>
          <a:solidFill>
            <a:srgbClr val="F5A62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0" name="TextBox 189"/>
          <p:cNvSpPr txBox="1"/>
          <p:nvPr/>
        </p:nvSpPr>
        <p:spPr>
          <a:xfrm>
            <a:off x="777240" y="6620256"/>
            <a:ext cx="6858000" cy="201168"/>
          </a:xfrm>
          <a:prstGeom prst="rect">
            <a:avLst/>
          </a:prstGeom>
          <a:noFill/>
        </p:spPr>
        <p:txBody>
          <a:bodyPr wrap="square" lIns="0" rIns="0" tIns="0" bIns="0">
            <a:spAutoFit/>
          </a:bodyPr>
          <a:lstStyle/>
          <a:p>
            <a:r>
              <a:rPr sz="800" b="0" i="0">
                <a:solidFill>
                  <a:srgbClr val="6B7280"/>
                </a:solidFill>
                <a:latin typeface="Arial"/>
              </a:rPr>
              <a:t>GoKulturely  ·  🇳🇵 Nepal  ·  Confidential briefing</a:t>
            </a:r>
          </a:p>
        </p:txBody>
      </p:sp>
      <p:sp>
        <p:nvSpPr>
          <p:cNvPr id="191" name="TextBox 190"/>
          <p:cNvSpPr txBox="1"/>
          <p:nvPr/>
        </p:nvSpPr>
        <p:spPr>
          <a:xfrm>
            <a:off x="7680960" y="6620256"/>
            <a:ext cx="4160520" cy="201168"/>
          </a:xfrm>
          <a:prstGeom prst="rect">
            <a:avLst/>
          </a:prstGeom>
          <a:noFill/>
        </p:spPr>
        <p:txBody>
          <a:bodyPr wrap="square" lIns="0" rIns="0" tIns="0" bIns="0">
            <a:spAutoFit/>
          </a:bodyPr>
          <a:lstStyle/>
          <a:p>
            <a:pPr algn="r"/>
            <a:r>
              <a:rPr sz="800" b="0" i="1">
                <a:solidFill>
                  <a:srgbClr val="8B5A00"/>
                </a:solidFill>
                <a:latin typeface="Arial"/>
              </a:rPr>
              <a:t>Free preview · Upgrade to Pro to unlock all 108 countries · gokulturely.com/pricing</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AFAF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502920" cy="6858000"/>
          </a:xfrm>
          <a:prstGeom prst="rect">
            <a:avLst/>
          </a:prstGeom>
          <a:solidFill>
            <a:srgbClr val="0D1F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0" y="0"/>
            <a:ext cx="502920" cy="502920"/>
          </a:xfrm>
          <a:prstGeom prst="rect">
            <a:avLst/>
          </a:prstGeom>
          <a:solidFill>
            <a:srgbClr val="F5A62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0" y="45720"/>
            <a:ext cx="502920" cy="457200"/>
          </a:xfrm>
          <a:prstGeom prst="rect">
            <a:avLst/>
          </a:prstGeom>
          <a:noFill/>
        </p:spPr>
        <p:txBody>
          <a:bodyPr wrap="square" lIns="0" rIns="0" tIns="0" bIns="0">
            <a:spAutoFit/>
          </a:bodyPr>
          <a:lstStyle/>
          <a:p>
            <a:pPr algn="ctr"/>
            <a:r>
              <a:rPr sz="2200" b="1" i="0">
                <a:solidFill>
                  <a:srgbClr val="0D1F3C"/>
                </a:solidFill>
                <a:latin typeface="Georgia"/>
              </a:rPr>
              <a:t>03</a:t>
            </a:r>
          </a:p>
        </p:txBody>
      </p:sp>
      <p:sp>
        <p:nvSpPr>
          <p:cNvPr id="6" name="TextBox 5"/>
          <p:cNvSpPr txBox="1"/>
          <p:nvPr/>
        </p:nvSpPr>
        <p:spPr>
          <a:xfrm>
            <a:off x="45720" y="777240"/>
            <a:ext cx="411480" cy="4114800"/>
          </a:xfrm>
          <a:prstGeom prst="rect">
            <a:avLst/>
          </a:prstGeom>
          <a:noFill/>
        </p:spPr>
        <p:txBody>
          <a:bodyPr wrap="square" lIns="0" rIns="0" tIns="0" bIns="0">
            <a:spAutoFit/>
          </a:bodyPr>
          <a:lstStyle/>
          <a:p>
            <a:pPr algn="ctr">
              <a:lnSpc>
                <a:spcPct val="120000"/>
              </a:lnSpc>
            </a:pPr>
            <a:r>
              <a:rPr sz="800" b="1" i="0">
                <a:solidFill>
                  <a:srgbClr val="FAFAF7"/>
                </a:solidFill>
                <a:latin typeface="Arial"/>
              </a:rPr>
              <a:t>P</a:t>
            </a:r>
          </a:p>
          <a:p>
            <a:pPr algn="ctr">
              <a:lnSpc>
                <a:spcPct val="120000"/>
              </a:lnSpc>
            </a:pPr>
            <a:r>
              <a:rPr sz="800" b="1" i="0">
                <a:solidFill>
                  <a:srgbClr val="FAFAF7"/>
                </a:solidFill>
                <a:latin typeface="Arial"/>
              </a:rPr>
              <a:t>I</a:t>
            </a:r>
          </a:p>
          <a:p>
            <a:pPr algn="ctr">
              <a:lnSpc>
                <a:spcPct val="120000"/>
              </a:lnSpc>
            </a:pPr>
            <a:r>
              <a:rPr sz="800" b="1" i="0">
                <a:solidFill>
                  <a:srgbClr val="FAFAF7"/>
                </a:solidFill>
                <a:latin typeface="Arial"/>
              </a:rPr>
              <a:t>T</a:t>
            </a:r>
          </a:p>
          <a:p>
            <a:pPr algn="ctr">
              <a:lnSpc>
                <a:spcPct val="120000"/>
              </a:lnSpc>
            </a:pPr>
            <a:r>
              <a:rPr sz="800" b="1" i="0">
                <a:solidFill>
                  <a:srgbClr val="FAFAF7"/>
                </a:solidFill>
                <a:latin typeface="Arial"/>
              </a:rPr>
              <a:t>F</a:t>
            </a:r>
          </a:p>
          <a:p>
            <a:pPr algn="ctr">
              <a:lnSpc>
                <a:spcPct val="120000"/>
              </a:lnSpc>
            </a:pPr>
            <a:r>
              <a:rPr sz="800" b="1" i="0">
                <a:solidFill>
                  <a:srgbClr val="FAFAF7"/>
                </a:solidFill>
                <a:latin typeface="Arial"/>
              </a:rPr>
              <a:t>A</a:t>
            </a:r>
          </a:p>
          <a:p>
            <a:pPr algn="ctr">
              <a:lnSpc>
                <a:spcPct val="120000"/>
              </a:lnSpc>
            </a:pPr>
            <a:r>
              <a:rPr sz="800" b="1" i="0">
                <a:solidFill>
                  <a:srgbClr val="FAFAF7"/>
                </a:solidFill>
                <a:latin typeface="Arial"/>
              </a:rPr>
              <a:t>L</a:t>
            </a:r>
          </a:p>
          <a:p>
            <a:pPr algn="ctr">
              <a:lnSpc>
                <a:spcPct val="120000"/>
              </a:lnSpc>
            </a:pPr>
            <a:r>
              <a:rPr sz="800" b="1" i="0">
                <a:solidFill>
                  <a:srgbClr val="FAFAF7"/>
                </a:solidFill>
                <a:latin typeface="Arial"/>
              </a:rPr>
              <a:t>L</a:t>
            </a:r>
          </a:p>
          <a:p>
            <a:pPr algn="ctr">
              <a:lnSpc>
                <a:spcPct val="120000"/>
              </a:lnSpc>
            </a:pPr>
            <a:r>
              <a:rPr sz="800" b="1" i="0">
                <a:solidFill>
                  <a:srgbClr val="FAFAF7"/>
                </a:solidFill>
                <a:latin typeface="Arial"/>
              </a:rPr>
              <a:t>S</a:t>
            </a:r>
          </a:p>
        </p:txBody>
      </p:sp>
      <p:sp>
        <p:nvSpPr>
          <p:cNvPr id="7" name="Rectangle 6"/>
          <p:cNvSpPr/>
          <p:nvPr/>
        </p:nvSpPr>
        <p:spPr>
          <a:xfrm>
            <a:off x="137160" y="6492240"/>
            <a:ext cx="228600" cy="54864"/>
          </a:xfrm>
          <a:prstGeom prst="rect">
            <a:avLst/>
          </a:prstGeom>
          <a:solidFill>
            <a:srgbClr val="F5A62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868680" y="411480"/>
            <a:ext cx="10515600" cy="274320"/>
          </a:xfrm>
          <a:prstGeom prst="rect">
            <a:avLst/>
          </a:prstGeom>
          <a:noFill/>
        </p:spPr>
        <p:txBody>
          <a:bodyPr wrap="square" lIns="0" rIns="0" tIns="0" bIns="0">
            <a:spAutoFit/>
          </a:bodyPr>
          <a:lstStyle/>
          <a:p>
            <a:pPr>
              <a:lnSpc>
                <a:spcPct val="100000"/>
              </a:lnSpc>
            </a:pPr>
            <a:r>
              <a:rPr sz="1000" b="1" i="0">
                <a:solidFill>
                  <a:srgbClr val="8B5A00"/>
                </a:solidFill>
                <a:latin typeface="Arial"/>
              </a:rPr>
              <a:t>THE THREE MOVES THAT LOSE DEALS</a:t>
            </a:r>
          </a:p>
        </p:txBody>
      </p:sp>
      <p:sp>
        <p:nvSpPr>
          <p:cNvPr id="9" name="TextBox 8"/>
          <p:cNvSpPr txBox="1"/>
          <p:nvPr/>
        </p:nvSpPr>
        <p:spPr>
          <a:xfrm>
            <a:off x="868680" y="713232"/>
            <a:ext cx="10515600" cy="777240"/>
          </a:xfrm>
          <a:prstGeom prst="rect">
            <a:avLst/>
          </a:prstGeom>
          <a:noFill/>
        </p:spPr>
        <p:txBody>
          <a:bodyPr wrap="square" lIns="0" rIns="0" tIns="0" bIns="0">
            <a:spAutoFit/>
          </a:bodyPr>
          <a:lstStyle/>
          <a:p>
            <a:r>
              <a:rPr sz="2800" b="1" i="0">
                <a:solidFill>
                  <a:srgbClr val="0D1F3C"/>
                </a:solidFill>
                <a:latin typeface="Georgia"/>
              </a:rPr>
              <a:t>Nepal  ·  Sales negotiation</a:t>
            </a:r>
          </a:p>
        </p:txBody>
      </p:sp>
      <p:sp>
        <p:nvSpPr>
          <p:cNvPr id="10" name="Rectangle 9"/>
          <p:cNvSpPr/>
          <p:nvPr/>
        </p:nvSpPr>
        <p:spPr>
          <a:xfrm>
            <a:off x="868680" y="1508760"/>
            <a:ext cx="640080" cy="36576"/>
          </a:xfrm>
          <a:prstGeom prst="rect">
            <a:avLst/>
          </a:prstGeom>
          <a:solidFill>
            <a:srgbClr val="F5A62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868680" y="1627632"/>
            <a:ext cx="3611880" cy="4846320"/>
          </a:xfrm>
          <a:prstGeom prst="rect">
            <a:avLst/>
          </a:prstGeom>
          <a:solidFill>
            <a:srgbClr val="FAFAF7"/>
          </a:solidFill>
          <a:ln w="7620">
            <a:solidFill>
              <a:srgbClr val="E8ECF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1033271" y="1719072"/>
            <a:ext cx="914400" cy="777240"/>
          </a:xfrm>
          <a:prstGeom prst="rect">
            <a:avLst/>
          </a:prstGeom>
          <a:noFill/>
        </p:spPr>
        <p:txBody>
          <a:bodyPr wrap="square" lIns="0" rIns="0" tIns="0" bIns="0">
            <a:spAutoFit/>
          </a:bodyPr>
          <a:lstStyle/>
          <a:p>
            <a:r>
              <a:rPr sz="4200" b="1" i="0">
                <a:solidFill>
                  <a:srgbClr val="F5A623"/>
                </a:solidFill>
                <a:latin typeface="Georgia"/>
              </a:rPr>
              <a:t>01</a:t>
            </a:r>
          </a:p>
        </p:txBody>
      </p:sp>
      <p:sp>
        <p:nvSpPr>
          <p:cNvPr id="13" name="TextBox 12"/>
          <p:cNvSpPr txBox="1"/>
          <p:nvPr/>
        </p:nvSpPr>
        <p:spPr>
          <a:xfrm>
            <a:off x="1783080" y="1920240"/>
            <a:ext cx="2606040" cy="274320"/>
          </a:xfrm>
          <a:prstGeom prst="rect">
            <a:avLst/>
          </a:prstGeom>
          <a:noFill/>
        </p:spPr>
        <p:txBody>
          <a:bodyPr wrap="square" lIns="0" rIns="0" tIns="0" bIns="0">
            <a:spAutoFit/>
          </a:bodyPr>
          <a:lstStyle/>
          <a:p>
            <a:r>
              <a:rPr sz="900" b="1" i="0">
                <a:solidFill>
                  <a:srgbClr val="0D1F3C"/>
                </a:solidFill>
                <a:latin typeface="Arial"/>
              </a:rPr>
              <a:t>MISTAKE</a:t>
            </a:r>
          </a:p>
        </p:txBody>
      </p:sp>
      <p:sp>
        <p:nvSpPr>
          <p:cNvPr id="14" name="Rectangle 13"/>
          <p:cNvSpPr/>
          <p:nvPr/>
        </p:nvSpPr>
        <p:spPr>
          <a:xfrm>
            <a:off x="1033271" y="2587752"/>
            <a:ext cx="3282696" cy="10972"/>
          </a:xfrm>
          <a:prstGeom prst="rect">
            <a:avLst/>
          </a:prstGeom>
          <a:solidFill>
            <a:srgbClr val="E8ECF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1051560" y="2724912"/>
            <a:ext cx="3246120" cy="1188720"/>
          </a:xfrm>
          <a:prstGeom prst="rect">
            <a:avLst/>
          </a:prstGeom>
          <a:noFill/>
        </p:spPr>
        <p:txBody>
          <a:bodyPr wrap="square" lIns="0" rIns="0" tIns="0" bIns="0">
            <a:spAutoFit/>
          </a:bodyPr>
          <a:lstStyle/>
          <a:p>
            <a:pPr>
              <a:lnSpc>
                <a:spcPct val="115000"/>
              </a:lnSpc>
            </a:pPr>
            <a:r>
              <a:rPr sz="1200" b="1" i="0">
                <a:solidFill>
                  <a:srgbClr val="0D1F3C"/>
                </a:solidFill>
                <a:latin typeface="Georgia"/>
              </a:rPr>
              <a:t>Pushing for a same-day "yes" with direct close language.</a:t>
            </a:r>
          </a:p>
        </p:txBody>
      </p:sp>
      <p:sp>
        <p:nvSpPr>
          <p:cNvPr id="16" name="TextBox 15"/>
          <p:cNvSpPr txBox="1"/>
          <p:nvPr/>
        </p:nvSpPr>
        <p:spPr>
          <a:xfrm>
            <a:off x="1051560" y="3959352"/>
            <a:ext cx="3246120" cy="1417320"/>
          </a:xfrm>
          <a:prstGeom prst="rect">
            <a:avLst/>
          </a:prstGeom>
          <a:noFill/>
        </p:spPr>
        <p:txBody>
          <a:bodyPr wrap="square" lIns="0" rIns="0" tIns="0" bIns="0">
            <a:spAutoFit/>
          </a:bodyPr>
          <a:lstStyle/>
          <a:p>
            <a:pPr>
              <a:lnSpc>
                <a:spcPct val="125000"/>
              </a:lnSpc>
            </a:pPr>
            <a:r>
              <a:rPr sz="900" b="0" i="0">
                <a:solidFill>
                  <a:srgbClr val="1A2642"/>
                </a:solidFill>
                <a:latin typeface="Arial"/>
              </a:rPr>
              <a:t>Why: Nepal uses polite, indirect, relationship-first; "namaste" with palms together opens meetings; saying "no" directly is uncommon. A blunt close reads as desperate or disrespectful.</a:t>
            </a:r>
          </a:p>
        </p:txBody>
      </p:sp>
      <p:sp>
        <p:nvSpPr>
          <p:cNvPr id="17" name="Rectangle 16"/>
          <p:cNvSpPr/>
          <p:nvPr/>
        </p:nvSpPr>
        <p:spPr>
          <a:xfrm>
            <a:off x="1051560" y="5449824"/>
            <a:ext cx="548640" cy="36576"/>
          </a:xfrm>
          <a:prstGeom prst="rect">
            <a:avLst/>
          </a:prstGeom>
          <a:solidFill>
            <a:srgbClr val="F5A62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1051560" y="5522976"/>
            <a:ext cx="3246120" cy="274320"/>
          </a:xfrm>
          <a:prstGeom prst="rect">
            <a:avLst/>
          </a:prstGeom>
          <a:noFill/>
        </p:spPr>
        <p:txBody>
          <a:bodyPr wrap="square" lIns="0" rIns="0" tIns="0" bIns="0">
            <a:spAutoFit/>
          </a:bodyPr>
          <a:lstStyle/>
          <a:p>
            <a:r>
              <a:rPr sz="900" b="1" i="0">
                <a:solidFill>
                  <a:srgbClr val="8B5A00"/>
                </a:solidFill>
                <a:latin typeface="Arial"/>
              </a:rPr>
              <a:t>DO INSTEAD</a:t>
            </a:r>
          </a:p>
        </p:txBody>
      </p:sp>
      <p:sp>
        <p:nvSpPr>
          <p:cNvPr id="19" name="TextBox 18"/>
          <p:cNvSpPr txBox="1"/>
          <p:nvPr/>
        </p:nvSpPr>
        <p:spPr>
          <a:xfrm>
            <a:off x="1051560" y="5788152"/>
            <a:ext cx="3246120" cy="1463040"/>
          </a:xfrm>
          <a:prstGeom prst="rect">
            <a:avLst/>
          </a:prstGeom>
          <a:noFill/>
        </p:spPr>
        <p:txBody>
          <a:bodyPr wrap="square" lIns="0" rIns="0" tIns="0" bIns="0">
            <a:spAutoFit/>
          </a:bodyPr>
          <a:lstStyle/>
          <a:p>
            <a:pPr>
              <a:lnSpc>
                <a:spcPct val="125000"/>
              </a:lnSpc>
            </a:pPr>
            <a:r>
              <a:rPr sz="1000" b="1" i="0">
                <a:solidFill>
                  <a:srgbClr val="0D1F3C"/>
                </a:solidFill>
                <a:latin typeface="Arial"/>
              </a:rPr>
              <a:t>Frame the ask as a draft for review. Let the counterpart raise the next step.</a:t>
            </a:r>
          </a:p>
        </p:txBody>
      </p:sp>
      <p:sp>
        <p:nvSpPr>
          <p:cNvPr id="20" name="Rectangle 19"/>
          <p:cNvSpPr/>
          <p:nvPr/>
        </p:nvSpPr>
        <p:spPr>
          <a:xfrm>
            <a:off x="4599432" y="1627632"/>
            <a:ext cx="3611880" cy="4846320"/>
          </a:xfrm>
          <a:prstGeom prst="rect">
            <a:avLst/>
          </a:prstGeom>
          <a:solidFill>
            <a:srgbClr val="FAFAF7"/>
          </a:solidFill>
          <a:ln w="7620">
            <a:solidFill>
              <a:srgbClr val="E8ECF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4764024" y="1719072"/>
            <a:ext cx="914400" cy="777240"/>
          </a:xfrm>
          <a:prstGeom prst="rect">
            <a:avLst/>
          </a:prstGeom>
          <a:noFill/>
        </p:spPr>
        <p:txBody>
          <a:bodyPr wrap="square" lIns="0" rIns="0" tIns="0" bIns="0">
            <a:spAutoFit/>
          </a:bodyPr>
          <a:lstStyle/>
          <a:p>
            <a:r>
              <a:rPr sz="4200" b="1" i="0">
                <a:solidFill>
                  <a:srgbClr val="F5A623"/>
                </a:solidFill>
                <a:latin typeface="Georgia"/>
              </a:rPr>
              <a:t>02</a:t>
            </a:r>
          </a:p>
        </p:txBody>
      </p:sp>
      <p:sp>
        <p:nvSpPr>
          <p:cNvPr id="22" name="TextBox 21"/>
          <p:cNvSpPr txBox="1"/>
          <p:nvPr/>
        </p:nvSpPr>
        <p:spPr>
          <a:xfrm>
            <a:off x="5513832" y="1920240"/>
            <a:ext cx="2606040" cy="274320"/>
          </a:xfrm>
          <a:prstGeom prst="rect">
            <a:avLst/>
          </a:prstGeom>
          <a:noFill/>
        </p:spPr>
        <p:txBody>
          <a:bodyPr wrap="square" lIns="0" rIns="0" tIns="0" bIns="0">
            <a:spAutoFit/>
          </a:bodyPr>
          <a:lstStyle/>
          <a:p>
            <a:r>
              <a:rPr sz="900" b="1" i="0">
                <a:solidFill>
                  <a:srgbClr val="0D1F3C"/>
                </a:solidFill>
                <a:latin typeface="Arial"/>
              </a:rPr>
              <a:t>MISTAKE</a:t>
            </a:r>
          </a:p>
        </p:txBody>
      </p:sp>
      <p:sp>
        <p:nvSpPr>
          <p:cNvPr id="23" name="Rectangle 22"/>
          <p:cNvSpPr/>
          <p:nvPr/>
        </p:nvSpPr>
        <p:spPr>
          <a:xfrm>
            <a:off x="4764024" y="2587752"/>
            <a:ext cx="3282696" cy="10972"/>
          </a:xfrm>
          <a:prstGeom prst="rect">
            <a:avLst/>
          </a:prstGeom>
          <a:solidFill>
            <a:srgbClr val="E8ECF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4782312" y="2724912"/>
            <a:ext cx="3246120" cy="1188720"/>
          </a:xfrm>
          <a:prstGeom prst="rect">
            <a:avLst/>
          </a:prstGeom>
          <a:noFill/>
        </p:spPr>
        <p:txBody>
          <a:bodyPr wrap="square" lIns="0" rIns="0" tIns="0" bIns="0">
            <a:spAutoFit/>
          </a:bodyPr>
          <a:lstStyle/>
          <a:p>
            <a:pPr>
              <a:lnSpc>
                <a:spcPct val="115000"/>
              </a:lnSpc>
            </a:pPr>
            <a:r>
              <a:rPr sz="1200" b="1" i="0">
                <a:solidFill>
                  <a:srgbClr val="0D1F3C"/>
                </a:solidFill>
                <a:latin typeface="Georgia"/>
              </a:rPr>
              <a:t>Talking past the senior person to the subject-matter expert.</a:t>
            </a:r>
          </a:p>
        </p:txBody>
      </p:sp>
      <p:sp>
        <p:nvSpPr>
          <p:cNvPr id="25" name="TextBox 24"/>
          <p:cNvSpPr txBox="1"/>
          <p:nvPr/>
        </p:nvSpPr>
        <p:spPr>
          <a:xfrm>
            <a:off x="4782312" y="3959352"/>
            <a:ext cx="3246120" cy="1417320"/>
          </a:xfrm>
          <a:prstGeom prst="rect">
            <a:avLst/>
          </a:prstGeom>
          <a:noFill/>
        </p:spPr>
        <p:txBody>
          <a:bodyPr wrap="square" lIns="0" rIns="0" tIns="0" bIns="0">
            <a:spAutoFit/>
          </a:bodyPr>
          <a:lstStyle/>
          <a:p>
            <a:pPr>
              <a:lnSpc>
                <a:spcPct val="125000"/>
              </a:lnSpc>
            </a:pPr>
            <a:r>
              <a:rPr sz="900" b="0" i="0">
                <a:solidFill>
                  <a:srgbClr val="1A2642"/>
                </a:solidFill>
                <a:latin typeface="Arial"/>
              </a:rPr>
              <a:t>Why: Strong age + title respect rooted in caste and Hindu tradition; senior person speaks first. Skipping rank breaks the room.</a:t>
            </a:r>
          </a:p>
        </p:txBody>
      </p:sp>
      <p:sp>
        <p:nvSpPr>
          <p:cNvPr id="26" name="Rectangle 25"/>
          <p:cNvSpPr/>
          <p:nvPr/>
        </p:nvSpPr>
        <p:spPr>
          <a:xfrm>
            <a:off x="4782312" y="5449824"/>
            <a:ext cx="548640" cy="36576"/>
          </a:xfrm>
          <a:prstGeom prst="rect">
            <a:avLst/>
          </a:prstGeom>
          <a:solidFill>
            <a:srgbClr val="F5A62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4782312" y="5522976"/>
            <a:ext cx="3246120" cy="274320"/>
          </a:xfrm>
          <a:prstGeom prst="rect">
            <a:avLst/>
          </a:prstGeom>
          <a:noFill/>
        </p:spPr>
        <p:txBody>
          <a:bodyPr wrap="square" lIns="0" rIns="0" tIns="0" bIns="0">
            <a:spAutoFit/>
          </a:bodyPr>
          <a:lstStyle/>
          <a:p>
            <a:r>
              <a:rPr sz="900" b="1" i="0">
                <a:solidFill>
                  <a:srgbClr val="8B5A00"/>
                </a:solidFill>
                <a:latin typeface="Arial"/>
              </a:rPr>
              <a:t>DO INSTEAD</a:t>
            </a:r>
          </a:p>
        </p:txBody>
      </p:sp>
      <p:sp>
        <p:nvSpPr>
          <p:cNvPr id="28" name="TextBox 27"/>
          <p:cNvSpPr txBox="1"/>
          <p:nvPr/>
        </p:nvSpPr>
        <p:spPr>
          <a:xfrm>
            <a:off x="4782312" y="5788152"/>
            <a:ext cx="3246120" cy="1463040"/>
          </a:xfrm>
          <a:prstGeom prst="rect">
            <a:avLst/>
          </a:prstGeom>
          <a:noFill/>
        </p:spPr>
        <p:txBody>
          <a:bodyPr wrap="square" lIns="0" rIns="0" tIns="0" bIns="0">
            <a:spAutoFit/>
          </a:bodyPr>
          <a:lstStyle/>
          <a:p>
            <a:pPr>
              <a:lnSpc>
                <a:spcPct val="125000"/>
              </a:lnSpc>
            </a:pPr>
            <a:r>
              <a:rPr sz="1000" b="1" i="0">
                <a:solidFill>
                  <a:srgbClr val="0D1F3C"/>
                </a:solidFill>
                <a:latin typeface="Arial"/>
              </a:rPr>
              <a:t>Open and close with the most senior person. Ask experts to brief them, not you.</a:t>
            </a:r>
          </a:p>
        </p:txBody>
      </p:sp>
      <p:sp>
        <p:nvSpPr>
          <p:cNvPr id="29" name="Rectangle 28"/>
          <p:cNvSpPr/>
          <p:nvPr/>
        </p:nvSpPr>
        <p:spPr>
          <a:xfrm>
            <a:off x="8330183" y="1627632"/>
            <a:ext cx="3611880" cy="4846320"/>
          </a:xfrm>
          <a:prstGeom prst="rect">
            <a:avLst/>
          </a:prstGeom>
          <a:solidFill>
            <a:srgbClr val="FAFAF7"/>
          </a:solidFill>
          <a:ln w="7620">
            <a:solidFill>
              <a:srgbClr val="E8ECF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8494776" y="1719072"/>
            <a:ext cx="914400" cy="777240"/>
          </a:xfrm>
          <a:prstGeom prst="rect">
            <a:avLst/>
          </a:prstGeom>
          <a:noFill/>
        </p:spPr>
        <p:txBody>
          <a:bodyPr wrap="square" lIns="0" rIns="0" tIns="0" bIns="0">
            <a:spAutoFit/>
          </a:bodyPr>
          <a:lstStyle/>
          <a:p>
            <a:r>
              <a:rPr sz="4200" b="1" i="0">
                <a:solidFill>
                  <a:srgbClr val="F5A623"/>
                </a:solidFill>
                <a:latin typeface="Georgia"/>
              </a:rPr>
              <a:t>03</a:t>
            </a:r>
          </a:p>
        </p:txBody>
      </p:sp>
      <p:sp>
        <p:nvSpPr>
          <p:cNvPr id="31" name="TextBox 30"/>
          <p:cNvSpPr txBox="1"/>
          <p:nvPr/>
        </p:nvSpPr>
        <p:spPr>
          <a:xfrm>
            <a:off x="9244584" y="1920240"/>
            <a:ext cx="2606040" cy="274320"/>
          </a:xfrm>
          <a:prstGeom prst="rect">
            <a:avLst/>
          </a:prstGeom>
          <a:noFill/>
        </p:spPr>
        <p:txBody>
          <a:bodyPr wrap="square" lIns="0" rIns="0" tIns="0" bIns="0">
            <a:spAutoFit/>
          </a:bodyPr>
          <a:lstStyle/>
          <a:p>
            <a:r>
              <a:rPr sz="900" b="1" i="0">
                <a:solidFill>
                  <a:srgbClr val="0D1F3C"/>
                </a:solidFill>
                <a:latin typeface="Arial"/>
              </a:rPr>
              <a:t>MISTAKE</a:t>
            </a:r>
          </a:p>
        </p:txBody>
      </p:sp>
      <p:sp>
        <p:nvSpPr>
          <p:cNvPr id="32" name="Rectangle 31"/>
          <p:cNvSpPr/>
          <p:nvPr/>
        </p:nvSpPr>
        <p:spPr>
          <a:xfrm>
            <a:off x="8494776" y="2587752"/>
            <a:ext cx="3282696" cy="10972"/>
          </a:xfrm>
          <a:prstGeom prst="rect">
            <a:avLst/>
          </a:prstGeom>
          <a:solidFill>
            <a:srgbClr val="E8ECF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TextBox 32"/>
          <p:cNvSpPr txBox="1"/>
          <p:nvPr/>
        </p:nvSpPr>
        <p:spPr>
          <a:xfrm>
            <a:off x="8513063" y="2724912"/>
            <a:ext cx="3246120" cy="1188720"/>
          </a:xfrm>
          <a:prstGeom prst="rect">
            <a:avLst/>
          </a:prstGeom>
          <a:noFill/>
        </p:spPr>
        <p:txBody>
          <a:bodyPr wrap="square" lIns="0" rIns="0" tIns="0" bIns="0">
            <a:spAutoFit/>
          </a:bodyPr>
          <a:lstStyle/>
          <a:p>
            <a:pPr>
              <a:lnSpc>
                <a:spcPct val="115000"/>
              </a:lnSpc>
            </a:pPr>
            <a:r>
              <a:rPr sz="1200" b="1" i="0">
                <a:solidFill>
                  <a:srgbClr val="0D1F3C"/>
                </a:solidFill>
                <a:latin typeface="Georgia"/>
              </a:rPr>
              <a:t>Opening with discount math before the room agrees on the problem.</a:t>
            </a:r>
          </a:p>
        </p:txBody>
      </p:sp>
      <p:sp>
        <p:nvSpPr>
          <p:cNvPr id="34" name="TextBox 33"/>
          <p:cNvSpPr txBox="1"/>
          <p:nvPr/>
        </p:nvSpPr>
        <p:spPr>
          <a:xfrm>
            <a:off x="8513063" y="3959352"/>
            <a:ext cx="3246120" cy="1417320"/>
          </a:xfrm>
          <a:prstGeom prst="rect">
            <a:avLst/>
          </a:prstGeom>
          <a:noFill/>
        </p:spPr>
        <p:txBody>
          <a:bodyPr wrap="square" lIns="0" rIns="0" tIns="0" bIns="0">
            <a:spAutoFit/>
          </a:bodyPr>
          <a:lstStyle/>
          <a:p>
            <a:pPr>
              <a:lnSpc>
                <a:spcPct val="125000"/>
              </a:lnSpc>
            </a:pPr>
            <a:r>
              <a:rPr sz="900" b="0" i="0">
                <a:solidFill>
                  <a:srgbClr val="1A2642"/>
                </a:solidFill>
                <a:latin typeface="Arial"/>
              </a:rPr>
              <a:t>Why: Slow, relational, multi-meeting; senior endorsement essential; written agreements anchor verbal trust. Leading with price erases your premium.</a:t>
            </a:r>
          </a:p>
        </p:txBody>
      </p:sp>
      <p:sp>
        <p:nvSpPr>
          <p:cNvPr id="35" name="Rectangle 34"/>
          <p:cNvSpPr/>
          <p:nvPr/>
        </p:nvSpPr>
        <p:spPr>
          <a:xfrm>
            <a:off x="8513063" y="5449824"/>
            <a:ext cx="548640" cy="36576"/>
          </a:xfrm>
          <a:prstGeom prst="rect">
            <a:avLst/>
          </a:prstGeom>
          <a:solidFill>
            <a:srgbClr val="F5A62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6" name="TextBox 35"/>
          <p:cNvSpPr txBox="1"/>
          <p:nvPr/>
        </p:nvSpPr>
        <p:spPr>
          <a:xfrm>
            <a:off x="8513063" y="5522976"/>
            <a:ext cx="3246120" cy="274320"/>
          </a:xfrm>
          <a:prstGeom prst="rect">
            <a:avLst/>
          </a:prstGeom>
          <a:noFill/>
        </p:spPr>
        <p:txBody>
          <a:bodyPr wrap="square" lIns="0" rIns="0" tIns="0" bIns="0">
            <a:spAutoFit/>
          </a:bodyPr>
          <a:lstStyle/>
          <a:p>
            <a:r>
              <a:rPr sz="900" b="1" i="0">
                <a:solidFill>
                  <a:srgbClr val="8B5A00"/>
                </a:solidFill>
                <a:latin typeface="Arial"/>
              </a:rPr>
              <a:t>DO INSTEAD</a:t>
            </a:r>
          </a:p>
        </p:txBody>
      </p:sp>
      <p:sp>
        <p:nvSpPr>
          <p:cNvPr id="37" name="TextBox 36"/>
          <p:cNvSpPr txBox="1"/>
          <p:nvPr/>
        </p:nvSpPr>
        <p:spPr>
          <a:xfrm>
            <a:off x="8513063" y="5788152"/>
            <a:ext cx="3246120" cy="1463040"/>
          </a:xfrm>
          <a:prstGeom prst="rect">
            <a:avLst/>
          </a:prstGeom>
          <a:noFill/>
        </p:spPr>
        <p:txBody>
          <a:bodyPr wrap="square" lIns="0" rIns="0" tIns="0" bIns="0">
            <a:spAutoFit/>
          </a:bodyPr>
          <a:lstStyle/>
          <a:p>
            <a:pPr>
              <a:lnSpc>
                <a:spcPct val="125000"/>
              </a:lnSpc>
            </a:pPr>
            <a:r>
              <a:rPr sz="1000" b="1" i="0">
                <a:solidFill>
                  <a:srgbClr val="0D1F3C"/>
                </a:solidFill>
                <a:latin typeface="Arial"/>
              </a:rPr>
              <a:t>Anchor on the cost of the status quo. Bring price up only after they describe the gap in their own words.</a:t>
            </a:r>
          </a:p>
        </p:txBody>
      </p:sp>
      <p:sp>
        <p:nvSpPr>
          <p:cNvPr id="38" name="Rectangle 37"/>
          <p:cNvSpPr/>
          <p:nvPr/>
        </p:nvSpPr>
        <p:spPr>
          <a:xfrm>
            <a:off x="777240" y="6565392"/>
            <a:ext cx="11064240" cy="16459"/>
          </a:xfrm>
          <a:prstGeom prst="rect">
            <a:avLst/>
          </a:prstGeom>
          <a:solidFill>
            <a:srgbClr val="F5A62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9" name="TextBox 38"/>
          <p:cNvSpPr txBox="1"/>
          <p:nvPr/>
        </p:nvSpPr>
        <p:spPr>
          <a:xfrm>
            <a:off x="777240" y="6620256"/>
            <a:ext cx="6858000" cy="201168"/>
          </a:xfrm>
          <a:prstGeom prst="rect">
            <a:avLst/>
          </a:prstGeom>
          <a:noFill/>
        </p:spPr>
        <p:txBody>
          <a:bodyPr wrap="square" lIns="0" rIns="0" tIns="0" bIns="0">
            <a:spAutoFit/>
          </a:bodyPr>
          <a:lstStyle/>
          <a:p>
            <a:r>
              <a:rPr sz="800" b="0" i="0">
                <a:solidFill>
                  <a:srgbClr val="6B7280"/>
                </a:solidFill>
                <a:latin typeface="Arial"/>
              </a:rPr>
              <a:t>GoKulturely  ·  🇳🇵 Nepal  ·  Confidential briefing</a:t>
            </a:r>
          </a:p>
        </p:txBody>
      </p:sp>
      <p:sp>
        <p:nvSpPr>
          <p:cNvPr id="40" name="TextBox 39"/>
          <p:cNvSpPr txBox="1"/>
          <p:nvPr/>
        </p:nvSpPr>
        <p:spPr>
          <a:xfrm>
            <a:off x="7680960" y="6620256"/>
            <a:ext cx="4160520" cy="201168"/>
          </a:xfrm>
          <a:prstGeom prst="rect">
            <a:avLst/>
          </a:prstGeom>
          <a:noFill/>
        </p:spPr>
        <p:txBody>
          <a:bodyPr wrap="square" lIns="0" rIns="0" tIns="0" bIns="0">
            <a:spAutoFit/>
          </a:bodyPr>
          <a:lstStyle/>
          <a:p>
            <a:pPr algn="r"/>
            <a:r>
              <a:rPr sz="800" b="0" i="1">
                <a:solidFill>
                  <a:srgbClr val="8B5A00"/>
                </a:solidFill>
                <a:latin typeface="Arial"/>
              </a:rPr>
              <a:t>Free preview · Upgrade to Pro to unlock all 108 countries · gokulturely.com/pricing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AFAF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502920" cy="6858000"/>
          </a:xfrm>
          <a:prstGeom prst="rect">
            <a:avLst/>
          </a:prstGeom>
          <a:solidFill>
            <a:srgbClr val="0D1F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0" y="0"/>
            <a:ext cx="502920" cy="502920"/>
          </a:xfrm>
          <a:prstGeom prst="rect">
            <a:avLst/>
          </a:prstGeom>
          <a:solidFill>
            <a:srgbClr val="F5A62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0" y="45720"/>
            <a:ext cx="502920" cy="457200"/>
          </a:xfrm>
          <a:prstGeom prst="rect">
            <a:avLst/>
          </a:prstGeom>
          <a:noFill/>
        </p:spPr>
        <p:txBody>
          <a:bodyPr wrap="square" lIns="0" rIns="0" tIns="0" bIns="0">
            <a:spAutoFit/>
          </a:bodyPr>
          <a:lstStyle/>
          <a:p>
            <a:pPr algn="ctr"/>
            <a:r>
              <a:rPr sz="2200" b="1" i="0">
                <a:solidFill>
                  <a:srgbClr val="0D1F3C"/>
                </a:solidFill>
                <a:latin typeface="Georgia"/>
              </a:rPr>
              <a:t>04</a:t>
            </a:r>
          </a:p>
        </p:txBody>
      </p:sp>
      <p:sp>
        <p:nvSpPr>
          <p:cNvPr id="6" name="TextBox 5"/>
          <p:cNvSpPr txBox="1"/>
          <p:nvPr/>
        </p:nvSpPr>
        <p:spPr>
          <a:xfrm>
            <a:off x="45720" y="777240"/>
            <a:ext cx="411480" cy="4114800"/>
          </a:xfrm>
          <a:prstGeom prst="rect">
            <a:avLst/>
          </a:prstGeom>
          <a:noFill/>
        </p:spPr>
        <p:txBody>
          <a:bodyPr wrap="square" lIns="0" rIns="0" tIns="0" bIns="0">
            <a:spAutoFit/>
          </a:bodyPr>
          <a:lstStyle/>
          <a:p>
            <a:pPr algn="ctr">
              <a:lnSpc>
                <a:spcPct val="120000"/>
              </a:lnSpc>
            </a:pPr>
            <a:r>
              <a:rPr sz="800" b="1" i="0">
                <a:solidFill>
                  <a:srgbClr val="FAFAF7"/>
                </a:solidFill>
                <a:latin typeface="Arial"/>
              </a:rPr>
              <a:t>V</a:t>
            </a:r>
          </a:p>
          <a:p>
            <a:pPr algn="ctr">
              <a:lnSpc>
                <a:spcPct val="120000"/>
              </a:lnSpc>
            </a:pPr>
            <a:r>
              <a:rPr sz="800" b="1" i="0">
                <a:solidFill>
                  <a:srgbClr val="FAFAF7"/>
                </a:solidFill>
                <a:latin typeface="Arial"/>
              </a:rPr>
              <a:t>O</a:t>
            </a:r>
          </a:p>
          <a:p>
            <a:pPr algn="ctr">
              <a:lnSpc>
                <a:spcPct val="120000"/>
              </a:lnSpc>
            </a:pPr>
            <a:r>
              <a:rPr sz="800" b="1" i="0">
                <a:solidFill>
                  <a:srgbClr val="FAFAF7"/>
                </a:solidFill>
                <a:latin typeface="Arial"/>
              </a:rPr>
              <a:t>I</a:t>
            </a:r>
          </a:p>
          <a:p>
            <a:pPr algn="ctr">
              <a:lnSpc>
                <a:spcPct val="120000"/>
              </a:lnSpc>
            </a:pPr>
            <a:r>
              <a:rPr sz="800" b="1" i="0">
                <a:solidFill>
                  <a:srgbClr val="FAFAF7"/>
                </a:solidFill>
                <a:latin typeface="Arial"/>
              </a:rPr>
              <a:t>C</a:t>
            </a:r>
          </a:p>
          <a:p>
            <a:pPr algn="ctr">
              <a:lnSpc>
                <a:spcPct val="120000"/>
              </a:lnSpc>
            </a:pPr>
            <a:r>
              <a:rPr sz="800" b="1" i="0">
                <a:solidFill>
                  <a:srgbClr val="FAFAF7"/>
                </a:solidFill>
                <a:latin typeface="Arial"/>
              </a:rPr>
              <a:t>E</a:t>
            </a:r>
          </a:p>
        </p:txBody>
      </p:sp>
      <p:sp>
        <p:nvSpPr>
          <p:cNvPr id="7" name="Rectangle 6"/>
          <p:cNvSpPr/>
          <p:nvPr/>
        </p:nvSpPr>
        <p:spPr>
          <a:xfrm>
            <a:off x="137160" y="6492240"/>
            <a:ext cx="228600" cy="54864"/>
          </a:xfrm>
          <a:prstGeom prst="rect">
            <a:avLst/>
          </a:prstGeom>
          <a:solidFill>
            <a:srgbClr val="F5A62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868680" y="411480"/>
            <a:ext cx="10515600" cy="274320"/>
          </a:xfrm>
          <a:prstGeom prst="rect">
            <a:avLst/>
          </a:prstGeom>
          <a:noFill/>
        </p:spPr>
        <p:txBody>
          <a:bodyPr wrap="square" lIns="0" rIns="0" tIns="0" bIns="0">
            <a:spAutoFit/>
          </a:bodyPr>
          <a:lstStyle/>
          <a:p>
            <a:pPr>
              <a:lnSpc>
                <a:spcPct val="100000"/>
              </a:lnSpc>
            </a:pPr>
            <a:r>
              <a:rPr sz="1000" b="1" i="0">
                <a:solidFill>
                  <a:srgbClr val="8B5A00"/>
                </a:solidFill>
                <a:latin typeface="Arial"/>
              </a:rPr>
              <a:t>COMMUNICATION STYLE</a:t>
            </a:r>
          </a:p>
        </p:txBody>
      </p:sp>
      <p:sp>
        <p:nvSpPr>
          <p:cNvPr id="9" name="TextBox 8"/>
          <p:cNvSpPr txBox="1"/>
          <p:nvPr/>
        </p:nvSpPr>
        <p:spPr>
          <a:xfrm>
            <a:off x="868680" y="713232"/>
            <a:ext cx="10515600" cy="777240"/>
          </a:xfrm>
          <a:prstGeom prst="rect">
            <a:avLst/>
          </a:prstGeom>
          <a:noFill/>
        </p:spPr>
        <p:txBody>
          <a:bodyPr wrap="square" lIns="0" rIns="0" tIns="0" bIns="0">
            <a:spAutoFit/>
          </a:bodyPr>
          <a:lstStyle/>
          <a:p>
            <a:r>
              <a:rPr sz="2800" b="1" i="0">
                <a:solidFill>
                  <a:srgbClr val="0D1F3C"/>
                </a:solidFill>
                <a:latin typeface="Georgia"/>
              </a:rPr>
              <a:t>How they speak — and how to write back</a:t>
            </a:r>
          </a:p>
        </p:txBody>
      </p:sp>
      <p:sp>
        <p:nvSpPr>
          <p:cNvPr id="10" name="Rectangle 9"/>
          <p:cNvSpPr/>
          <p:nvPr/>
        </p:nvSpPr>
        <p:spPr>
          <a:xfrm>
            <a:off x="868680" y="1508760"/>
            <a:ext cx="640080" cy="36576"/>
          </a:xfrm>
          <a:prstGeom prst="rect">
            <a:avLst/>
          </a:prstGeom>
          <a:solidFill>
            <a:srgbClr val="F5A62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868680" y="1719072"/>
            <a:ext cx="5303520" cy="228600"/>
          </a:xfrm>
          <a:prstGeom prst="rect">
            <a:avLst/>
          </a:prstGeom>
          <a:noFill/>
        </p:spPr>
        <p:txBody>
          <a:bodyPr wrap="square" lIns="0" rIns="0" tIns="0" bIns="0">
            <a:spAutoFit/>
          </a:bodyPr>
          <a:lstStyle/>
          <a:p>
            <a:r>
              <a:rPr sz="900" b="1" i="0">
                <a:solidFill>
                  <a:srgbClr val="8B5A00"/>
                </a:solidFill>
                <a:latin typeface="Arial"/>
              </a:rPr>
              <a:t>HOW THEY SPEAK</a:t>
            </a:r>
          </a:p>
        </p:txBody>
      </p:sp>
      <p:sp>
        <p:nvSpPr>
          <p:cNvPr id="12" name="Rectangle 11"/>
          <p:cNvSpPr/>
          <p:nvPr/>
        </p:nvSpPr>
        <p:spPr>
          <a:xfrm>
            <a:off x="868680" y="1947672"/>
            <a:ext cx="457200" cy="22860"/>
          </a:xfrm>
          <a:prstGeom prst="rect">
            <a:avLst/>
          </a:prstGeom>
          <a:solidFill>
            <a:srgbClr val="F5A62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868680" y="2057400"/>
            <a:ext cx="5303520" cy="1417320"/>
          </a:xfrm>
          <a:prstGeom prst="rect">
            <a:avLst/>
          </a:prstGeom>
          <a:noFill/>
        </p:spPr>
        <p:txBody>
          <a:bodyPr wrap="square" lIns="0" rIns="0" tIns="0" bIns="0">
            <a:spAutoFit/>
          </a:bodyPr>
          <a:lstStyle/>
          <a:p>
            <a:pPr>
              <a:lnSpc>
                <a:spcPct val="130000"/>
              </a:lnSpc>
            </a:pPr>
            <a:r>
              <a:rPr sz="1100" b="0" i="0">
                <a:solidFill>
                  <a:srgbClr val="1A2642"/>
                </a:solidFill>
                <a:latin typeface="Arial"/>
              </a:rPr>
              <a:t>Polite, indirect, relationship-first; "Namaste" with palms together opens meetings; saying "no" directly is uncommon</a:t>
            </a:r>
          </a:p>
        </p:txBody>
      </p:sp>
      <p:sp>
        <p:nvSpPr>
          <p:cNvPr id="14" name="TextBox 13"/>
          <p:cNvSpPr txBox="1"/>
          <p:nvPr/>
        </p:nvSpPr>
        <p:spPr>
          <a:xfrm>
            <a:off x="6492240" y="1719072"/>
            <a:ext cx="5303520" cy="228600"/>
          </a:xfrm>
          <a:prstGeom prst="rect">
            <a:avLst/>
          </a:prstGeom>
          <a:noFill/>
        </p:spPr>
        <p:txBody>
          <a:bodyPr wrap="square" lIns="0" rIns="0" tIns="0" bIns="0">
            <a:spAutoFit/>
          </a:bodyPr>
          <a:lstStyle/>
          <a:p>
            <a:r>
              <a:rPr sz="900" b="1" i="0">
                <a:solidFill>
                  <a:srgbClr val="8B5A00"/>
                </a:solidFill>
                <a:latin typeface="Arial"/>
              </a:rPr>
              <a:t>HIERARCHY &amp; TITLES</a:t>
            </a:r>
          </a:p>
        </p:txBody>
      </p:sp>
      <p:sp>
        <p:nvSpPr>
          <p:cNvPr id="15" name="Rectangle 14"/>
          <p:cNvSpPr/>
          <p:nvPr/>
        </p:nvSpPr>
        <p:spPr>
          <a:xfrm>
            <a:off x="6492240" y="1947672"/>
            <a:ext cx="457200" cy="22860"/>
          </a:xfrm>
          <a:prstGeom prst="rect">
            <a:avLst/>
          </a:prstGeom>
          <a:solidFill>
            <a:srgbClr val="F5A62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6492240" y="2057400"/>
            <a:ext cx="5303520" cy="1417320"/>
          </a:xfrm>
          <a:prstGeom prst="rect">
            <a:avLst/>
          </a:prstGeom>
          <a:noFill/>
        </p:spPr>
        <p:txBody>
          <a:bodyPr wrap="square" lIns="0" rIns="0" tIns="0" bIns="0">
            <a:spAutoFit/>
          </a:bodyPr>
          <a:lstStyle/>
          <a:p>
            <a:pPr>
              <a:lnSpc>
                <a:spcPct val="130000"/>
              </a:lnSpc>
            </a:pPr>
            <a:r>
              <a:rPr sz="1100" b="0" i="0">
                <a:solidFill>
                  <a:srgbClr val="1A2642"/>
                </a:solidFill>
                <a:latin typeface="Arial"/>
              </a:rPr>
              <a:t>Strong age + title respect rooted in caste and Hindu tradition; senior person speaks first</a:t>
            </a:r>
          </a:p>
        </p:txBody>
      </p:sp>
      <p:sp>
        <p:nvSpPr>
          <p:cNvPr id="17" name="TextBox 16"/>
          <p:cNvSpPr txBox="1"/>
          <p:nvPr/>
        </p:nvSpPr>
        <p:spPr>
          <a:xfrm>
            <a:off x="868680" y="3703320"/>
            <a:ext cx="10972800" cy="228600"/>
          </a:xfrm>
          <a:prstGeom prst="rect">
            <a:avLst/>
          </a:prstGeom>
          <a:noFill/>
        </p:spPr>
        <p:txBody>
          <a:bodyPr wrap="square" lIns="0" rIns="0" tIns="0" bIns="0">
            <a:spAutoFit/>
          </a:bodyPr>
          <a:lstStyle/>
          <a:p>
            <a:r>
              <a:rPr sz="900" b="1" i="0">
                <a:solidFill>
                  <a:srgbClr val="8B5A00"/>
                </a:solidFill>
                <a:latin typeface="Arial"/>
              </a:rPr>
              <a:t>EMAIL TONE — GET IT RIGHT</a:t>
            </a:r>
          </a:p>
        </p:txBody>
      </p:sp>
      <p:sp>
        <p:nvSpPr>
          <p:cNvPr id="18" name="Rectangle 17"/>
          <p:cNvSpPr/>
          <p:nvPr/>
        </p:nvSpPr>
        <p:spPr>
          <a:xfrm>
            <a:off x="868680" y="4023360"/>
            <a:ext cx="5349240" cy="2331720"/>
          </a:xfrm>
          <a:prstGeom prst="rect">
            <a:avLst/>
          </a:prstGeom>
          <a:solidFill>
            <a:srgbClr val="FAFAF7"/>
          </a:solidFill>
          <a:ln w="7620">
            <a:solidFill>
              <a:srgbClr val="E8ECF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Rounded Rectangle 18"/>
          <p:cNvSpPr/>
          <p:nvPr/>
        </p:nvSpPr>
        <p:spPr>
          <a:xfrm>
            <a:off x="1005840" y="4160520"/>
            <a:ext cx="777240" cy="237744"/>
          </a:xfrm>
          <a:prstGeom prst="roundRect">
            <a:avLst>
              <a:gd name="adj" fmla="val 50000"/>
            </a:avLst>
          </a:prstGeom>
          <a:solidFill>
            <a:srgbClr val="0D1F3C"/>
          </a:solidFill>
          <a:ln>
            <a:noFill/>
          </a:ln>
          <a:effectLst/>
        </p:spPr>
        <p:style>
          <a:lnRef idx="1">
            <a:schemeClr val="accent1"/>
          </a:lnRef>
          <a:fillRef idx="3">
            <a:schemeClr val="accent1"/>
          </a:fillRef>
          <a:effectRef idx="2">
            <a:schemeClr val="accent1"/>
          </a:effectRef>
          <a:fontRef idx="minor">
            <a:schemeClr val="lt1"/>
          </a:fontRef>
        </p:style>
        <p:txBody>
          <a:bodyPr rtlCol="0" anchor="ctr" lIns="25400" rIns="25400" tIns="0" bIns="0"/>
          <a:lstStyle/>
          <a:p>
            <a:pPr algn="ctr"/>
            <a:r>
              <a:rPr sz="800" b="1">
                <a:solidFill>
                  <a:srgbClr val="FAFAF7"/>
                </a:solidFill>
                <a:latin typeface="Arial"/>
              </a:rPr>
              <a:t>DON'T</a:t>
            </a:r>
          </a:p>
        </p:txBody>
      </p:sp>
      <p:sp>
        <p:nvSpPr>
          <p:cNvPr id="20" name="TextBox 19"/>
          <p:cNvSpPr txBox="1"/>
          <p:nvPr/>
        </p:nvSpPr>
        <p:spPr>
          <a:xfrm>
            <a:off x="1874519" y="4160520"/>
            <a:ext cx="3657600" cy="274320"/>
          </a:xfrm>
          <a:prstGeom prst="rect">
            <a:avLst/>
          </a:prstGeom>
          <a:noFill/>
        </p:spPr>
        <p:txBody>
          <a:bodyPr wrap="square" lIns="0" rIns="0" tIns="0" bIns="0">
            <a:spAutoFit/>
          </a:bodyPr>
          <a:lstStyle/>
          <a:p>
            <a:r>
              <a:rPr sz="1100" b="1" i="0">
                <a:solidFill>
                  <a:srgbClr val="0D1F3C"/>
                </a:solidFill>
                <a:latin typeface="Georgia"/>
              </a:rPr>
              <a:t>Wrong tone</a:t>
            </a:r>
          </a:p>
        </p:txBody>
      </p:sp>
      <p:sp>
        <p:nvSpPr>
          <p:cNvPr id="21" name="TextBox 20"/>
          <p:cNvSpPr txBox="1"/>
          <p:nvPr/>
        </p:nvSpPr>
        <p:spPr>
          <a:xfrm>
            <a:off x="1051560" y="4526280"/>
            <a:ext cx="5074920" cy="1783080"/>
          </a:xfrm>
          <a:prstGeom prst="rect">
            <a:avLst/>
          </a:prstGeom>
          <a:noFill/>
        </p:spPr>
        <p:txBody>
          <a:bodyPr wrap="square" lIns="0" rIns="0" tIns="0" bIns="0">
            <a:spAutoFit/>
          </a:bodyPr>
          <a:lstStyle/>
          <a:p>
            <a:pPr>
              <a:lnSpc>
                <a:spcPct val="130000"/>
              </a:lnSpc>
            </a:pPr>
            <a:r>
              <a:rPr sz="900" b="0" i="1">
                <a:solidFill>
                  <a:srgbClr val="1A2642"/>
                </a:solidFill>
                <a:latin typeface="Arial"/>
              </a:rPr>
              <a:t>Hi — circling back. Need an answer by Friday. Are we good to go?</a:t>
            </a:r>
          </a:p>
        </p:txBody>
      </p:sp>
      <p:sp>
        <p:nvSpPr>
          <p:cNvPr id="22" name="Rectangle 21"/>
          <p:cNvSpPr/>
          <p:nvPr/>
        </p:nvSpPr>
        <p:spPr>
          <a:xfrm>
            <a:off x="6492240" y="4023360"/>
            <a:ext cx="5349240" cy="2331720"/>
          </a:xfrm>
          <a:prstGeom prst="rect">
            <a:avLst/>
          </a:prstGeom>
          <a:solidFill>
            <a:srgbClr val="FEF3DD"/>
          </a:solidFill>
          <a:ln w="7620">
            <a:solidFill>
              <a:srgbClr val="F5A62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Rounded Rectangle 22"/>
          <p:cNvSpPr/>
          <p:nvPr/>
        </p:nvSpPr>
        <p:spPr>
          <a:xfrm>
            <a:off x="6629400" y="4160520"/>
            <a:ext cx="777240" cy="237744"/>
          </a:xfrm>
          <a:prstGeom prst="roundRect">
            <a:avLst>
              <a:gd name="adj" fmla="val 50000"/>
            </a:avLst>
          </a:prstGeom>
          <a:solidFill>
            <a:srgbClr val="F5A623"/>
          </a:solidFill>
          <a:ln>
            <a:noFill/>
          </a:ln>
          <a:effectLst/>
        </p:spPr>
        <p:style>
          <a:lnRef idx="1">
            <a:schemeClr val="accent1"/>
          </a:lnRef>
          <a:fillRef idx="3">
            <a:schemeClr val="accent1"/>
          </a:fillRef>
          <a:effectRef idx="2">
            <a:schemeClr val="accent1"/>
          </a:effectRef>
          <a:fontRef idx="minor">
            <a:schemeClr val="lt1"/>
          </a:fontRef>
        </p:style>
        <p:txBody>
          <a:bodyPr rtlCol="0" anchor="ctr" lIns="25400" rIns="25400" tIns="0" bIns="0"/>
          <a:lstStyle/>
          <a:p>
            <a:pPr algn="ctr"/>
            <a:r>
              <a:rPr sz="800" b="1">
                <a:solidFill>
                  <a:srgbClr val="0D1F3C"/>
                </a:solidFill>
                <a:latin typeface="Arial"/>
              </a:rPr>
              <a:t>DO</a:t>
            </a:r>
          </a:p>
        </p:txBody>
      </p:sp>
      <p:sp>
        <p:nvSpPr>
          <p:cNvPr id="24" name="TextBox 23"/>
          <p:cNvSpPr txBox="1"/>
          <p:nvPr/>
        </p:nvSpPr>
        <p:spPr>
          <a:xfrm>
            <a:off x="7498079" y="4160520"/>
            <a:ext cx="3657600" cy="274320"/>
          </a:xfrm>
          <a:prstGeom prst="rect">
            <a:avLst/>
          </a:prstGeom>
          <a:noFill/>
        </p:spPr>
        <p:txBody>
          <a:bodyPr wrap="square" lIns="0" rIns="0" tIns="0" bIns="0">
            <a:spAutoFit/>
          </a:bodyPr>
          <a:lstStyle/>
          <a:p>
            <a:r>
              <a:rPr sz="1100" b="1" i="0">
                <a:solidFill>
                  <a:srgbClr val="0D1F3C"/>
                </a:solidFill>
                <a:latin typeface="Georgia"/>
              </a:rPr>
              <a:t>Right tone</a:t>
            </a:r>
          </a:p>
        </p:txBody>
      </p:sp>
      <p:sp>
        <p:nvSpPr>
          <p:cNvPr id="25" name="TextBox 24"/>
          <p:cNvSpPr txBox="1"/>
          <p:nvPr/>
        </p:nvSpPr>
        <p:spPr>
          <a:xfrm>
            <a:off x="6675120" y="4526280"/>
            <a:ext cx="5074920" cy="1783080"/>
          </a:xfrm>
          <a:prstGeom prst="rect">
            <a:avLst/>
          </a:prstGeom>
          <a:noFill/>
        </p:spPr>
        <p:txBody>
          <a:bodyPr wrap="square" lIns="0" rIns="0" tIns="0" bIns="0">
            <a:spAutoFit/>
          </a:bodyPr>
          <a:lstStyle/>
          <a:p>
            <a:pPr>
              <a:lnSpc>
                <a:spcPct val="130000"/>
              </a:lnSpc>
            </a:pPr>
            <a:r>
              <a:rPr sz="900" b="0" i="0">
                <a:solidFill>
                  <a:srgbClr val="1A2642"/>
                </a:solidFill>
                <a:latin typeface="Arial"/>
              </a:rPr>
              <a:t>Dear [Name], thank you for the time you have already invested in this discussion. I wanted to share where we are and ask whether end of next week would work to align on next steps. I appreciate your guidance.</a:t>
            </a:r>
          </a:p>
        </p:txBody>
      </p:sp>
      <p:sp>
        <p:nvSpPr>
          <p:cNvPr id="26" name="Rectangle 25"/>
          <p:cNvSpPr/>
          <p:nvPr/>
        </p:nvSpPr>
        <p:spPr>
          <a:xfrm>
            <a:off x="777240" y="6565392"/>
            <a:ext cx="11064240" cy="16459"/>
          </a:xfrm>
          <a:prstGeom prst="rect">
            <a:avLst/>
          </a:prstGeom>
          <a:solidFill>
            <a:srgbClr val="F5A62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777240" y="6620256"/>
            <a:ext cx="6858000" cy="201168"/>
          </a:xfrm>
          <a:prstGeom prst="rect">
            <a:avLst/>
          </a:prstGeom>
          <a:noFill/>
        </p:spPr>
        <p:txBody>
          <a:bodyPr wrap="square" lIns="0" rIns="0" tIns="0" bIns="0">
            <a:spAutoFit/>
          </a:bodyPr>
          <a:lstStyle/>
          <a:p>
            <a:r>
              <a:rPr sz="800" b="0" i="0">
                <a:solidFill>
                  <a:srgbClr val="6B7280"/>
                </a:solidFill>
                <a:latin typeface="Arial"/>
              </a:rPr>
              <a:t>GoKulturely  ·  🇳🇵 Nepal  ·  Confidential briefing</a:t>
            </a:r>
          </a:p>
        </p:txBody>
      </p:sp>
      <p:sp>
        <p:nvSpPr>
          <p:cNvPr id="28" name="TextBox 27"/>
          <p:cNvSpPr txBox="1"/>
          <p:nvPr/>
        </p:nvSpPr>
        <p:spPr>
          <a:xfrm>
            <a:off x="7680960" y="6620256"/>
            <a:ext cx="4160520" cy="201168"/>
          </a:xfrm>
          <a:prstGeom prst="rect">
            <a:avLst/>
          </a:prstGeom>
          <a:noFill/>
        </p:spPr>
        <p:txBody>
          <a:bodyPr wrap="square" lIns="0" rIns="0" tIns="0" bIns="0">
            <a:spAutoFit/>
          </a:bodyPr>
          <a:lstStyle/>
          <a:p>
            <a:pPr algn="r"/>
            <a:r>
              <a:rPr sz="800" b="0" i="1">
                <a:solidFill>
                  <a:srgbClr val="8B5A00"/>
                </a:solidFill>
                <a:latin typeface="Arial"/>
              </a:rPr>
              <a:t>Free preview · Upgrade to Pro to unlock all 108 countries · gokulturely.com/pricing</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AFAF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502920" cy="6858000"/>
          </a:xfrm>
          <a:prstGeom prst="rect">
            <a:avLst/>
          </a:prstGeom>
          <a:solidFill>
            <a:srgbClr val="0D1F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0" y="0"/>
            <a:ext cx="502920" cy="502920"/>
          </a:xfrm>
          <a:prstGeom prst="rect">
            <a:avLst/>
          </a:prstGeom>
          <a:solidFill>
            <a:srgbClr val="F5A62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0" y="45720"/>
            <a:ext cx="502920" cy="457200"/>
          </a:xfrm>
          <a:prstGeom prst="rect">
            <a:avLst/>
          </a:prstGeom>
          <a:noFill/>
        </p:spPr>
        <p:txBody>
          <a:bodyPr wrap="square" lIns="0" rIns="0" tIns="0" bIns="0">
            <a:spAutoFit/>
          </a:bodyPr>
          <a:lstStyle/>
          <a:p>
            <a:pPr algn="ctr"/>
            <a:r>
              <a:rPr sz="2200" b="1" i="0">
                <a:solidFill>
                  <a:srgbClr val="0D1F3C"/>
                </a:solidFill>
                <a:latin typeface="Georgia"/>
              </a:rPr>
              <a:t>05</a:t>
            </a:r>
          </a:p>
        </p:txBody>
      </p:sp>
      <p:sp>
        <p:nvSpPr>
          <p:cNvPr id="6" name="TextBox 5"/>
          <p:cNvSpPr txBox="1"/>
          <p:nvPr/>
        </p:nvSpPr>
        <p:spPr>
          <a:xfrm>
            <a:off x="45720" y="777240"/>
            <a:ext cx="411480" cy="4114800"/>
          </a:xfrm>
          <a:prstGeom prst="rect">
            <a:avLst/>
          </a:prstGeom>
          <a:noFill/>
        </p:spPr>
        <p:txBody>
          <a:bodyPr wrap="square" lIns="0" rIns="0" tIns="0" bIns="0">
            <a:spAutoFit/>
          </a:bodyPr>
          <a:lstStyle/>
          <a:p>
            <a:pPr algn="ctr">
              <a:lnSpc>
                <a:spcPct val="120000"/>
              </a:lnSpc>
            </a:pPr>
            <a:r>
              <a:rPr sz="800" b="1" i="0">
                <a:solidFill>
                  <a:srgbClr val="FAFAF7"/>
                </a:solidFill>
                <a:latin typeface="Arial"/>
              </a:rPr>
              <a:t>T</a:t>
            </a:r>
          </a:p>
          <a:p>
            <a:pPr algn="ctr">
              <a:lnSpc>
                <a:spcPct val="120000"/>
              </a:lnSpc>
            </a:pPr>
            <a:r>
              <a:rPr sz="800" b="1" i="0">
                <a:solidFill>
                  <a:srgbClr val="FAFAF7"/>
                </a:solidFill>
                <a:latin typeface="Arial"/>
              </a:rPr>
              <a:t>R</a:t>
            </a:r>
          </a:p>
          <a:p>
            <a:pPr algn="ctr">
              <a:lnSpc>
                <a:spcPct val="120000"/>
              </a:lnSpc>
            </a:pPr>
            <a:r>
              <a:rPr sz="800" b="1" i="0">
                <a:solidFill>
                  <a:srgbClr val="FAFAF7"/>
                </a:solidFill>
                <a:latin typeface="Arial"/>
              </a:rPr>
              <a:t>U</a:t>
            </a:r>
          </a:p>
          <a:p>
            <a:pPr algn="ctr">
              <a:lnSpc>
                <a:spcPct val="120000"/>
              </a:lnSpc>
            </a:pPr>
            <a:r>
              <a:rPr sz="800" b="1" i="0">
                <a:solidFill>
                  <a:srgbClr val="FAFAF7"/>
                </a:solidFill>
                <a:latin typeface="Arial"/>
              </a:rPr>
              <a:t>S</a:t>
            </a:r>
          </a:p>
          <a:p>
            <a:pPr algn="ctr">
              <a:lnSpc>
                <a:spcPct val="120000"/>
              </a:lnSpc>
            </a:pPr>
            <a:r>
              <a:rPr sz="800" b="1" i="0">
                <a:solidFill>
                  <a:srgbClr val="FAFAF7"/>
                </a:solidFill>
                <a:latin typeface="Arial"/>
              </a:rPr>
              <a:t>T</a:t>
            </a:r>
          </a:p>
        </p:txBody>
      </p:sp>
      <p:sp>
        <p:nvSpPr>
          <p:cNvPr id="7" name="Rectangle 6"/>
          <p:cNvSpPr/>
          <p:nvPr/>
        </p:nvSpPr>
        <p:spPr>
          <a:xfrm>
            <a:off x="137160" y="6492240"/>
            <a:ext cx="228600" cy="54864"/>
          </a:xfrm>
          <a:prstGeom prst="rect">
            <a:avLst/>
          </a:prstGeom>
          <a:solidFill>
            <a:srgbClr val="F5A62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868680" y="411480"/>
            <a:ext cx="10515600" cy="274320"/>
          </a:xfrm>
          <a:prstGeom prst="rect">
            <a:avLst/>
          </a:prstGeom>
          <a:noFill/>
        </p:spPr>
        <p:txBody>
          <a:bodyPr wrap="square" lIns="0" rIns="0" tIns="0" bIns="0">
            <a:spAutoFit/>
          </a:bodyPr>
          <a:lstStyle/>
          <a:p>
            <a:pPr>
              <a:lnSpc>
                <a:spcPct val="100000"/>
              </a:lnSpc>
            </a:pPr>
            <a:r>
              <a:rPr sz="1000" b="1" i="0">
                <a:solidFill>
                  <a:srgbClr val="8B5A00"/>
                </a:solidFill>
                <a:latin typeface="Arial"/>
              </a:rPr>
              <a:t>TRUST-BUILDING TIMELINE</a:t>
            </a:r>
          </a:p>
        </p:txBody>
      </p:sp>
      <p:sp>
        <p:nvSpPr>
          <p:cNvPr id="9" name="TextBox 8"/>
          <p:cNvSpPr txBox="1"/>
          <p:nvPr/>
        </p:nvSpPr>
        <p:spPr>
          <a:xfrm>
            <a:off x="868680" y="713232"/>
            <a:ext cx="10515600" cy="777240"/>
          </a:xfrm>
          <a:prstGeom prst="rect">
            <a:avLst/>
          </a:prstGeom>
          <a:noFill/>
        </p:spPr>
        <p:txBody>
          <a:bodyPr wrap="square" lIns="0" rIns="0" tIns="0" bIns="0">
            <a:spAutoFit/>
          </a:bodyPr>
          <a:lstStyle/>
          <a:p>
            <a:r>
              <a:rPr sz="2800" b="1" i="0">
                <a:solidFill>
                  <a:srgbClr val="0D1F3C"/>
                </a:solidFill>
                <a:latin typeface="Georgia"/>
              </a:rPr>
              <a:t>How relationships build — and break</a:t>
            </a:r>
          </a:p>
        </p:txBody>
      </p:sp>
      <p:sp>
        <p:nvSpPr>
          <p:cNvPr id="10" name="Rectangle 9"/>
          <p:cNvSpPr/>
          <p:nvPr/>
        </p:nvSpPr>
        <p:spPr>
          <a:xfrm>
            <a:off x="868680" y="1508760"/>
            <a:ext cx="640080" cy="36576"/>
          </a:xfrm>
          <a:prstGeom prst="rect">
            <a:avLst/>
          </a:prstGeom>
          <a:solidFill>
            <a:srgbClr val="F5A62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868680" y="1719072"/>
            <a:ext cx="10972800" cy="228600"/>
          </a:xfrm>
          <a:prstGeom prst="rect">
            <a:avLst/>
          </a:prstGeom>
          <a:noFill/>
        </p:spPr>
        <p:txBody>
          <a:bodyPr wrap="square" lIns="0" rIns="0" tIns="0" bIns="0">
            <a:spAutoFit/>
          </a:bodyPr>
          <a:lstStyle/>
          <a:p>
            <a:r>
              <a:rPr sz="900" b="1" i="0">
                <a:solidFill>
                  <a:srgbClr val="8B5A00"/>
                </a:solidFill>
                <a:latin typeface="Arial"/>
              </a:rPr>
              <a:t>HOW RELATIONSHIPS BUILD</a:t>
            </a:r>
          </a:p>
        </p:txBody>
      </p:sp>
      <p:sp>
        <p:nvSpPr>
          <p:cNvPr id="12" name="Rectangle 11"/>
          <p:cNvSpPr/>
          <p:nvPr/>
        </p:nvSpPr>
        <p:spPr>
          <a:xfrm>
            <a:off x="868680" y="1947672"/>
            <a:ext cx="457200" cy="22860"/>
          </a:xfrm>
          <a:prstGeom prst="rect">
            <a:avLst/>
          </a:prstGeom>
          <a:solidFill>
            <a:srgbClr val="F5A62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868680" y="2057400"/>
            <a:ext cx="10972800" cy="868680"/>
          </a:xfrm>
          <a:prstGeom prst="rect">
            <a:avLst/>
          </a:prstGeom>
          <a:noFill/>
        </p:spPr>
        <p:txBody>
          <a:bodyPr wrap="square" lIns="0" rIns="0" tIns="0" bIns="0">
            <a:spAutoFit/>
          </a:bodyPr>
          <a:lstStyle/>
          <a:p>
            <a:pPr>
              <a:lnSpc>
                <a:spcPct val="130000"/>
              </a:lnSpc>
            </a:pPr>
            <a:r>
              <a:rPr sz="1100" b="0" i="0">
                <a:solidFill>
                  <a:srgbClr val="1A2642"/>
                </a:solidFill>
                <a:latin typeface="Arial"/>
              </a:rPr>
              <a:t>Slow, relational, multi-meeting; senior endorsement essential; written agreements anchor verbal trust</a:t>
            </a:r>
          </a:p>
        </p:txBody>
      </p:sp>
      <p:sp>
        <p:nvSpPr>
          <p:cNvPr id="14" name="TextBox 13"/>
          <p:cNvSpPr txBox="1"/>
          <p:nvPr/>
        </p:nvSpPr>
        <p:spPr>
          <a:xfrm>
            <a:off x="868680" y="3154680"/>
            <a:ext cx="5349240" cy="228600"/>
          </a:xfrm>
          <a:prstGeom prst="rect">
            <a:avLst/>
          </a:prstGeom>
          <a:noFill/>
        </p:spPr>
        <p:txBody>
          <a:bodyPr wrap="square" lIns="0" rIns="0" tIns="0" bIns="0">
            <a:spAutoFit/>
          </a:bodyPr>
          <a:lstStyle/>
          <a:p>
            <a:r>
              <a:rPr sz="900" b="1" i="0">
                <a:solidFill>
                  <a:srgbClr val="8B5A00"/>
                </a:solidFill>
                <a:latin typeface="Arial"/>
              </a:rPr>
              <a:t>SIGNALS OF TRUST</a:t>
            </a:r>
          </a:p>
        </p:txBody>
      </p:sp>
      <p:sp>
        <p:nvSpPr>
          <p:cNvPr id="15" name="Rectangle 14"/>
          <p:cNvSpPr/>
          <p:nvPr/>
        </p:nvSpPr>
        <p:spPr>
          <a:xfrm>
            <a:off x="868680" y="3383280"/>
            <a:ext cx="457200" cy="22860"/>
          </a:xfrm>
          <a:prstGeom prst="rect">
            <a:avLst/>
          </a:prstGeom>
          <a:solidFill>
            <a:srgbClr val="F5A62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ectangle 15"/>
          <p:cNvSpPr/>
          <p:nvPr/>
        </p:nvSpPr>
        <p:spPr>
          <a:xfrm>
            <a:off x="868680" y="3584448"/>
            <a:ext cx="91440" cy="91440"/>
          </a:xfrm>
          <a:prstGeom prst="rect">
            <a:avLst/>
          </a:prstGeom>
          <a:solidFill>
            <a:srgbClr val="F5A62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1097280" y="3520440"/>
            <a:ext cx="5074920" cy="502920"/>
          </a:xfrm>
          <a:prstGeom prst="rect">
            <a:avLst/>
          </a:prstGeom>
          <a:noFill/>
        </p:spPr>
        <p:txBody>
          <a:bodyPr wrap="square" lIns="0" rIns="0" tIns="0" bIns="0">
            <a:spAutoFit/>
          </a:bodyPr>
          <a:lstStyle/>
          <a:p>
            <a:pPr>
              <a:lnSpc>
                <a:spcPct val="125000"/>
              </a:lnSpc>
            </a:pPr>
            <a:r>
              <a:rPr sz="1000" b="0" i="0">
                <a:solidFill>
                  <a:srgbClr val="1A2642"/>
                </a:solidFill>
                <a:latin typeface="Arial"/>
              </a:rPr>
              <a:t>Following through on small commitments faster than promised.</a:t>
            </a:r>
          </a:p>
        </p:txBody>
      </p:sp>
      <p:sp>
        <p:nvSpPr>
          <p:cNvPr id="18" name="Rectangle 17"/>
          <p:cNvSpPr/>
          <p:nvPr/>
        </p:nvSpPr>
        <p:spPr>
          <a:xfrm>
            <a:off x="868680" y="4087368"/>
            <a:ext cx="91440" cy="91440"/>
          </a:xfrm>
          <a:prstGeom prst="rect">
            <a:avLst/>
          </a:prstGeom>
          <a:solidFill>
            <a:srgbClr val="F5A62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1097280" y="4023360"/>
            <a:ext cx="5074920" cy="502920"/>
          </a:xfrm>
          <a:prstGeom prst="rect">
            <a:avLst/>
          </a:prstGeom>
          <a:noFill/>
        </p:spPr>
        <p:txBody>
          <a:bodyPr wrap="square" lIns="0" rIns="0" tIns="0" bIns="0">
            <a:spAutoFit/>
          </a:bodyPr>
          <a:lstStyle/>
          <a:p>
            <a:pPr>
              <a:lnSpc>
                <a:spcPct val="125000"/>
              </a:lnSpc>
            </a:pPr>
            <a:r>
              <a:rPr sz="1000" b="0" i="0">
                <a:solidFill>
                  <a:srgbClr val="1A2642"/>
                </a:solidFill>
                <a:latin typeface="Arial"/>
              </a:rPr>
              <a:t>Bringing data and a clear point of view to every meeting.</a:t>
            </a:r>
          </a:p>
        </p:txBody>
      </p:sp>
      <p:sp>
        <p:nvSpPr>
          <p:cNvPr id="20" name="Rectangle 19"/>
          <p:cNvSpPr/>
          <p:nvPr/>
        </p:nvSpPr>
        <p:spPr>
          <a:xfrm>
            <a:off x="868680" y="4590288"/>
            <a:ext cx="91440" cy="91440"/>
          </a:xfrm>
          <a:prstGeom prst="rect">
            <a:avLst/>
          </a:prstGeom>
          <a:solidFill>
            <a:srgbClr val="F5A62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1097280" y="4526280"/>
            <a:ext cx="5074920" cy="502920"/>
          </a:xfrm>
          <a:prstGeom prst="rect">
            <a:avLst/>
          </a:prstGeom>
          <a:noFill/>
        </p:spPr>
        <p:txBody>
          <a:bodyPr wrap="square" lIns="0" rIns="0" tIns="0" bIns="0">
            <a:spAutoFit/>
          </a:bodyPr>
          <a:lstStyle/>
          <a:p>
            <a:pPr>
              <a:lnSpc>
                <a:spcPct val="125000"/>
              </a:lnSpc>
            </a:pPr>
            <a:r>
              <a:rPr sz="1000" b="0" i="0">
                <a:solidFill>
                  <a:srgbClr val="1A2642"/>
                </a:solidFill>
                <a:latin typeface="Arial"/>
              </a:rPr>
              <a:t>Speaking measured, accurate words. Local audiences detect overpromising.</a:t>
            </a:r>
          </a:p>
        </p:txBody>
      </p:sp>
      <p:sp>
        <p:nvSpPr>
          <p:cNvPr id="22" name="TextBox 21"/>
          <p:cNvSpPr txBox="1"/>
          <p:nvPr/>
        </p:nvSpPr>
        <p:spPr>
          <a:xfrm>
            <a:off x="6492240" y="3154680"/>
            <a:ext cx="5349240" cy="228600"/>
          </a:xfrm>
          <a:prstGeom prst="rect">
            <a:avLst/>
          </a:prstGeom>
          <a:noFill/>
        </p:spPr>
        <p:txBody>
          <a:bodyPr wrap="square" lIns="0" rIns="0" tIns="0" bIns="0">
            <a:spAutoFit/>
          </a:bodyPr>
          <a:lstStyle/>
          <a:p>
            <a:r>
              <a:rPr sz="900" b="1" i="0">
                <a:solidFill>
                  <a:srgbClr val="0D1F3C"/>
                </a:solidFill>
                <a:latin typeface="Arial"/>
              </a:rPr>
              <a:t>WHAT DESTROYS TRUST</a:t>
            </a:r>
          </a:p>
        </p:txBody>
      </p:sp>
      <p:sp>
        <p:nvSpPr>
          <p:cNvPr id="23" name="Rectangle 22"/>
          <p:cNvSpPr/>
          <p:nvPr/>
        </p:nvSpPr>
        <p:spPr>
          <a:xfrm>
            <a:off x="6492240" y="3383280"/>
            <a:ext cx="457200" cy="22860"/>
          </a:xfrm>
          <a:prstGeom prst="rect">
            <a:avLst/>
          </a:prstGeom>
          <a:solidFill>
            <a:srgbClr val="0D1F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Rectangle 23"/>
          <p:cNvSpPr/>
          <p:nvPr/>
        </p:nvSpPr>
        <p:spPr>
          <a:xfrm>
            <a:off x="6492240" y="3584448"/>
            <a:ext cx="91440" cy="91440"/>
          </a:xfrm>
          <a:prstGeom prst="rect">
            <a:avLst/>
          </a:prstGeom>
          <a:solidFill>
            <a:srgbClr val="FAFAF7"/>
          </a:solidFill>
          <a:ln w="12700">
            <a:solidFill>
              <a:srgbClr val="0D1F3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6720840" y="3520440"/>
            <a:ext cx="5074920" cy="502920"/>
          </a:xfrm>
          <a:prstGeom prst="rect">
            <a:avLst/>
          </a:prstGeom>
          <a:noFill/>
        </p:spPr>
        <p:txBody>
          <a:bodyPr wrap="square" lIns="0" rIns="0" tIns="0" bIns="0">
            <a:spAutoFit/>
          </a:bodyPr>
          <a:lstStyle/>
          <a:p>
            <a:pPr>
              <a:lnSpc>
                <a:spcPct val="125000"/>
              </a:lnSpc>
            </a:pPr>
            <a:r>
              <a:rPr sz="1000" b="0" i="0">
                <a:solidFill>
                  <a:srgbClr val="1A2642"/>
                </a:solidFill>
                <a:latin typeface="Arial"/>
              </a:rPr>
              <a:t>Switching contacts mid-deal without a warm introduction.</a:t>
            </a:r>
          </a:p>
        </p:txBody>
      </p:sp>
      <p:sp>
        <p:nvSpPr>
          <p:cNvPr id="26" name="Rectangle 25"/>
          <p:cNvSpPr/>
          <p:nvPr/>
        </p:nvSpPr>
        <p:spPr>
          <a:xfrm>
            <a:off x="6492240" y="4087368"/>
            <a:ext cx="91440" cy="91440"/>
          </a:xfrm>
          <a:prstGeom prst="rect">
            <a:avLst/>
          </a:prstGeom>
          <a:solidFill>
            <a:srgbClr val="FAFAF7"/>
          </a:solidFill>
          <a:ln w="12700">
            <a:solidFill>
              <a:srgbClr val="0D1F3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6720840" y="4023360"/>
            <a:ext cx="5074920" cy="502920"/>
          </a:xfrm>
          <a:prstGeom prst="rect">
            <a:avLst/>
          </a:prstGeom>
          <a:noFill/>
        </p:spPr>
        <p:txBody>
          <a:bodyPr wrap="square" lIns="0" rIns="0" tIns="0" bIns="0">
            <a:spAutoFit/>
          </a:bodyPr>
          <a:lstStyle/>
          <a:p>
            <a:pPr>
              <a:lnSpc>
                <a:spcPct val="125000"/>
              </a:lnSpc>
            </a:pPr>
            <a:r>
              <a:rPr sz="1000" b="0" i="0">
                <a:solidFill>
                  <a:srgbClr val="1A2642"/>
                </a:solidFill>
                <a:latin typeface="Arial"/>
              </a:rPr>
              <a:t>Promising executive sponsorship that does not show up.</a:t>
            </a:r>
          </a:p>
        </p:txBody>
      </p:sp>
      <p:sp>
        <p:nvSpPr>
          <p:cNvPr id="28" name="TextBox 27"/>
          <p:cNvSpPr txBox="1"/>
          <p:nvPr/>
        </p:nvSpPr>
        <p:spPr>
          <a:xfrm>
            <a:off x="868680" y="6080760"/>
            <a:ext cx="10972800" cy="228600"/>
          </a:xfrm>
          <a:prstGeom prst="rect">
            <a:avLst/>
          </a:prstGeom>
          <a:noFill/>
        </p:spPr>
        <p:txBody>
          <a:bodyPr wrap="square" lIns="0" rIns="0" tIns="0" bIns="0">
            <a:spAutoFit/>
          </a:bodyPr>
          <a:lstStyle/>
          <a:p>
            <a:r>
              <a:rPr sz="800" b="1" i="0">
                <a:solidFill>
                  <a:srgbClr val="8B5A00"/>
                </a:solidFill>
                <a:latin typeface="Arial"/>
              </a:rPr>
              <a:t>FACE-SAVING</a:t>
            </a:r>
          </a:p>
        </p:txBody>
      </p:sp>
      <p:sp>
        <p:nvSpPr>
          <p:cNvPr id="29" name="TextBox 28"/>
          <p:cNvSpPr txBox="1"/>
          <p:nvPr/>
        </p:nvSpPr>
        <p:spPr>
          <a:xfrm>
            <a:off x="868680" y="6291072"/>
            <a:ext cx="10972800" cy="256032"/>
          </a:xfrm>
          <a:prstGeom prst="rect">
            <a:avLst/>
          </a:prstGeom>
          <a:noFill/>
        </p:spPr>
        <p:txBody>
          <a:bodyPr wrap="square" lIns="0" rIns="0" tIns="0" bIns="0">
            <a:spAutoFit/>
          </a:bodyPr>
          <a:lstStyle/>
          <a:p>
            <a:pPr>
              <a:lnSpc>
                <a:spcPct val="120000"/>
              </a:lnSpc>
            </a:pPr>
            <a:r>
              <a:rPr sz="800" b="0" i="1">
                <a:solidFill>
                  <a:srgbClr val="6B7280"/>
                </a:solidFill>
                <a:latin typeface="Arial"/>
              </a:rPr>
              <a:t>Do not touch heads (sacred), point feet at people, or use the left hand for giving. Avoid commenting on the 2015 earthquake casually, the 1996–2006 Maoist civil war, the 2001 royal massacre, monarchy abolition, or India-China geopolitics. Beef is taboo for many Hindus.</a:t>
            </a:r>
          </a:p>
        </p:txBody>
      </p:sp>
      <p:sp>
        <p:nvSpPr>
          <p:cNvPr id="30" name="Rectangle 29"/>
          <p:cNvSpPr/>
          <p:nvPr/>
        </p:nvSpPr>
        <p:spPr>
          <a:xfrm>
            <a:off x="777240" y="6565392"/>
            <a:ext cx="11064240" cy="16459"/>
          </a:xfrm>
          <a:prstGeom prst="rect">
            <a:avLst/>
          </a:prstGeom>
          <a:solidFill>
            <a:srgbClr val="F5A62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1" name="TextBox 30"/>
          <p:cNvSpPr txBox="1"/>
          <p:nvPr/>
        </p:nvSpPr>
        <p:spPr>
          <a:xfrm>
            <a:off x="777240" y="6620256"/>
            <a:ext cx="6858000" cy="201168"/>
          </a:xfrm>
          <a:prstGeom prst="rect">
            <a:avLst/>
          </a:prstGeom>
          <a:noFill/>
        </p:spPr>
        <p:txBody>
          <a:bodyPr wrap="square" lIns="0" rIns="0" tIns="0" bIns="0">
            <a:spAutoFit/>
          </a:bodyPr>
          <a:lstStyle/>
          <a:p>
            <a:r>
              <a:rPr sz="800" b="0" i="0">
                <a:solidFill>
                  <a:srgbClr val="6B7280"/>
                </a:solidFill>
                <a:latin typeface="Arial"/>
              </a:rPr>
              <a:t>GoKulturely  ·  🇳🇵 Nepal  ·  Confidential briefing</a:t>
            </a:r>
          </a:p>
        </p:txBody>
      </p:sp>
      <p:sp>
        <p:nvSpPr>
          <p:cNvPr id="32" name="TextBox 31"/>
          <p:cNvSpPr txBox="1"/>
          <p:nvPr/>
        </p:nvSpPr>
        <p:spPr>
          <a:xfrm>
            <a:off x="7680960" y="6620256"/>
            <a:ext cx="4160520" cy="201168"/>
          </a:xfrm>
          <a:prstGeom prst="rect">
            <a:avLst/>
          </a:prstGeom>
          <a:noFill/>
        </p:spPr>
        <p:txBody>
          <a:bodyPr wrap="square" lIns="0" rIns="0" tIns="0" bIns="0">
            <a:spAutoFit/>
          </a:bodyPr>
          <a:lstStyle/>
          <a:p>
            <a:pPr algn="r"/>
            <a:r>
              <a:rPr sz="800" b="0" i="1">
                <a:solidFill>
                  <a:srgbClr val="8B5A00"/>
                </a:solidFill>
                <a:latin typeface="Arial"/>
              </a:rPr>
              <a:t>Free preview · Upgrade to Pro to unlock all 108 countries · gokulturely.com/pricing</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AFAF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502920" cy="6858000"/>
          </a:xfrm>
          <a:prstGeom prst="rect">
            <a:avLst/>
          </a:prstGeom>
          <a:solidFill>
            <a:srgbClr val="0D1F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0" y="0"/>
            <a:ext cx="502920" cy="502920"/>
          </a:xfrm>
          <a:prstGeom prst="rect">
            <a:avLst/>
          </a:prstGeom>
          <a:solidFill>
            <a:srgbClr val="F5A62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0" y="45720"/>
            <a:ext cx="502920" cy="457200"/>
          </a:xfrm>
          <a:prstGeom prst="rect">
            <a:avLst/>
          </a:prstGeom>
          <a:noFill/>
        </p:spPr>
        <p:txBody>
          <a:bodyPr wrap="square" lIns="0" rIns="0" tIns="0" bIns="0">
            <a:spAutoFit/>
          </a:bodyPr>
          <a:lstStyle/>
          <a:p>
            <a:pPr algn="ctr"/>
            <a:r>
              <a:rPr sz="2200" b="1" i="0">
                <a:solidFill>
                  <a:srgbClr val="0D1F3C"/>
                </a:solidFill>
                <a:latin typeface="Georgia"/>
              </a:rPr>
              <a:t>06</a:t>
            </a:r>
          </a:p>
        </p:txBody>
      </p:sp>
      <p:sp>
        <p:nvSpPr>
          <p:cNvPr id="6" name="TextBox 5"/>
          <p:cNvSpPr txBox="1"/>
          <p:nvPr/>
        </p:nvSpPr>
        <p:spPr>
          <a:xfrm>
            <a:off x="45720" y="777240"/>
            <a:ext cx="411480" cy="4114800"/>
          </a:xfrm>
          <a:prstGeom prst="rect">
            <a:avLst/>
          </a:prstGeom>
          <a:noFill/>
        </p:spPr>
        <p:txBody>
          <a:bodyPr wrap="square" lIns="0" rIns="0" tIns="0" bIns="0">
            <a:spAutoFit/>
          </a:bodyPr>
          <a:lstStyle/>
          <a:p>
            <a:pPr algn="ctr">
              <a:lnSpc>
                <a:spcPct val="120000"/>
              </a:lnSpc>
            </a:pPr>
            <a:r>
              <a:rPr sz="800" b="1" i="0">
                <a:solidFill>
                  <a:srgbClr val="FAFAF7"/>
                </a:solidFill>
                <a:latin typeface="Arial"/>
              </a:rPr>
              <a:t>U</a:t>
            </a:r>
          </a:p>
          <a:p>
            <a:pPr algn="ctr">
              <a:lnSpc>
                <a:spcPct val="120000"/>
              </a:lnSpc>
            </a:pPr>
            <a:r>
              <a:rPr sz="800" b="1" i="0">
                <a:solidFill>
                  <a:srgbClr val="FAFAF7"/>
                </a:solidFill>
                <a:latin typeface="Arial"/>
              </a:rPr>
              <a:t>P</a:t>
            </a:r>
          </a:p>
          <a:p>
            <a:pPr algn="ctr">
              <a:lnSpc>
                <a:spcPct val="120000"/>
              </a:lnSpc>
            </a:pPr>
            <a:r>
              <a:rPr sz="800" b="1" i="0">
                <a:solidFill>
                  <a:srgbClr val="FAFAF7"/>
                </a:solidFill>
                <a:latin typeface="Arial"/>
              </a:rPr>
              <a:t>G</a:t>
            </a:r>
          </a:p>
          <a:p>
            <a:pPr algn="ctr">
              <a:lnSpc>
                <a:spcPct val="120000"/>
              </a:lnSpc>
            </a:pPr>
            <a:r>
              <a:rPr sz="800" b="1" i="0">
                <a:solidFill>
                  <a:srgbClr val="FAFAF7"/>
                </a:solidFill>
                <a:latin typeface="Arial"/>
              </a:rPr>
              <a:t>R</a:t>
            </a:r>
          </a:p>
          <a:p>
            <a:pPr algn="ctr">
              <a:lnSpc>
                <a:spcPct val="120000"/>
              </a:lnSpc>
            </a:pPr>
            <a:r>
              <a:rPr sz="800" b="1" i="0">
                <a:solidFill>
                  <a:srgbClr val="FAFAF7"/>
                </a:solidFill>
                <a:latin typeface="Arial"/>
              </a:rPr>
              <a:t>A</a:t>
            </a:r>
          </a:p>
          <a:p>
            <a:pPr algn="ctr">
              <a:lnSpc>
                <a:spcPct val="120000"/>
              </a:lnSpc>
            </a:pPr>
            <a:r>
              <a:rPr sz="800" b="1" i="0">
                <a:solidFill>
                  <a:srgbClr val="FAFAF7"/>
                </a:solidFill>
                <a:latin typeface="Arial"/>
              </a:rPr>
              <a:t>D</a:t>
            </a:r>
          </a:p>
          <a:p>
            <a:pPr algn="ctr">
              <a:lnSpc>
                <a:spcPct val="120000"/>
              </a:lnSpc>
            </a:pPr>
            <a:r>
              <a:rPr sz="800" b="1" i="0">
                <a:solidFill>
                  <a:srgbClr val="FAFAF7"/>
                </a:solidFill>
                <a:latin typeface="Arial"/>
              </a:rPr>
              <a:t>E</a:t>
            </a:r>
          </a:p>
        </p:txBody>
      </p:sp>
      <p:sp>
        <p:nvSpPr>
          <p:cNvPr id="7" name="Rectangle 6"/>
          <p:cNvSpPr/>
          <p:nvPr/>
        </p:nvSpPr>
        <p:spPr>
          <a:xfrm>
            <a:off x="137160" y="6492240"/>
            <a:ext cx="228600" cy="54864"/>
          </a:xfrm>
          <a:prstGeom prst="rect">
            <a:avLst/>
          </a:prstGeom>
          <a:solidFill>
            <a:srgbClr val="F5A62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868680" y="411480"/>
            <a:ext cx="10515600" cy="274320"/>
          </a:xfrm>
          <a:prstGeom prst="rect">
            <a:avLst/>
          </a:prstGeom>
          <a:noFill/>
        </p:spPr>
        <p:txBody>
          <a:bodyPr wrap="square" lIns="0" rIns="0" tIns="0" bIns="0">
            <a:spAutoFit/>
          </a:bodyPr>
          <a:lstStyle/>
          <a:p>
            <a:pPr>
              <a:lnSpc>
                <a:spcPct val="100000"/>
              </a:lnSpc>
            </a:pPr>
            <a:r>
              <a:rPr sz="1000" b="1" i="0">
                <a:solidFill>
                  <a:srgbClr val="8B5A00"/>
                </a:solidFill>
                <a:latin typeface="Arial"/>
              </a:rPr>
              <a:t>YOUR NEXT STEPS</a:t>
            </a:r>
          </a:p>
        </p:txBody>
      </p:sp>
      <p:sp>
        <p:nvSpPr>
          <p:cNvPr id="9" name="TextBox 8"/>
          <p:cNvSpPr txBox="1"/>
          <p:nvPr/>
        </p:nvSpPr>
        <p:spPr>
          <a:xfrm>
            <a:off x="868680" y="713232"/>
            <a:ext cx="10515600" cy="777240"/>
          </a:xfrm>
          <a:prstGeom prst="rect">
            <a:avLst/>
          </a:prstGeom>
          <a:noFill/>
        </p:spPr>
        <p:txBody>
          <a:bodyPr wrap="square" lIns="0" rIns="0" tIns="0" bIns="0">
            <a:spAutoFit/>
          </a:bodyPr>
          <a:lstStyle/>
          <a:p>
            <a:r>
              <a:rPr sz="2800" b="1" i="0">
                <a:solidFill>
                  <a:srgbClr val="0D1F3C"/>
                </a:solidFill>
                <a:latin typeface="Georgia"/>
              </a:rPr>
              <a:t>Two ways to keep building cultural fluency</a:t>
            </a:r>
          </a:p>
        </p:txBody>
      </p:sp>
      <p:sp>
        <p:nvSpPr>
          <p:cNvPr id="10" name="Rectangle 9"/>
          <p:cNvSpPr/>
          <p:nvPr/>
        </p:nvSpPr>
        <p:spPr>
          <a:xfrm>
            <a:off x="868680" y="1508760"/>
            <a:ext cx="640080" cy="36576"/>
          </a:xfrm>
          <a:prstGeom prst="rect">
            <a:avLst/>
          </a:prstGeom>
          <a:solidFill>
            <a:srgbClr val="F5A62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868680" y="1828800"/>
            <a:ext cx="10972800" cy="1691640"/>
          </a:xfrm>
          <a:prstGeom prst="rect">
            <a:avLst/>
          </a:prstGeom>
          <a:solidFill>
            <a:srgbClr val="E8ECF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1051560" y="1920240"/>
            <a:ext cx="914400" cy="1280160"/>
          </a:xfrm>
          <a:prstGeom prst="rect">
            <a:avLst/>
          </a:prstGeom>
          <a:noFill/>
        </p:spPr>
        <p:txBody>
          <a:bodyPr wrap="square" lIns="0" rIns="0" tIns="0" bIns="0">
            <a:spAutoFit/>
          </a:bodyPr>
          <a:lstStyle/>
          <a:p>
            <a:r>
              <a:rPr sz="4800" b="1" i="0">
                <a:solidFill>
                  <a:srgbClr val="F5A623"/>
                </a:solidFill>
                <a:latin typeface="Georgia"/>
              </a:rPr>
              <a:t>01</a:t>
            </a:r>
          </a:p>
        </p:txBody>
      </p:sp>
      <p:sp>
        <p:nvSpPr>
          <p:cNvPr id="13" name="Rectangle 12"/>
          <p:cNvSpPr/>
          <p:nvPr/>
        </p:nvSpPr>
        <p:spPr>
          <a:xfrm>
            <a:off x="2011680" y="2103120"/>
            <a:ext cx="22860" cy="1188720"/>
          </a:xfrm>
          <a:prstGeom prst="rect">
            <a:avLst/>
          </a:prstGeom>
          <a:solidFill>
            <a:srgbClr val="F5A62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2240280" y="2011680"/>
            <a:ext cx="9418320" cy="594360"/>
          </a:xfrm>
          <a:prstGeom prst="rect">
            <a:avLst/>
          </a:prstGeom>
          <a:noFill/>
        </p:spPr>
        <p:txBody>
          <a:bodyPr wrap="square" lIns="0" rIns="0" tIns="0" bIns="0">
            <a:spAutoFit/>
          </a:bodyPr>
          <a:lstStyle/>
          <a:p>
            <a:pPr>
              <a:lnSpc>
                <a:spcPct val="115000"/>
              </a:lnSpc>
            </a:pPr>
            <a:r>
              <a:rPr sz="1800" b="1" i="0">
                <a:solidFill>
                  <a:srgbClr val="0D1F3C"/>
                </a:solidFill>
                <a:latin typeface="Georgia"/>
              </a:rPr>
              <a:t>Practice this sales negotiation before the meeting</a:t>
            </a:r>
          </a:p>
        </p:txBody>
      </p:sp>
      <p:sp>
        <p:nvSpPr>
          <p:cNvPr id="15" name="TextBox 14"/>
          <p:cNvSpPr txBox="1"/>
          <p:nvPr/>
        </p:nvSpPr>
        <p:spPr>
          <a:xfrm>
            <a:off x="2240280" y="2697480"/>
            <a:ext cx="9418320" cy="411480"/>
          </a:xfrm>
          <a:prstGeom prst="rect">
            <a:avLst/>
          </a:prstGeom>
          <a:noFill/>
        </p:spPr>
        <p:txBody>
          <a:bodyPr wrap="square" lIns="0" rIns="0" tIns="0" bIns="0">
            <a:spAutoFit/>
          </a:bodyPr>
          <a:lstStyle/>
          <a:p>
            <a:r>
              <a:rPr sz="1200" b="0" i="0">
                <a:solidFill>
                  <a:srgbClr val="8B5A00"/>
                </a:solidFill>
                <a:latin typeface="Arial"/>
              </a:rPr>
              <a:t>Try Demo  →  gokulturely.com/try?country=np</a:t>
            </a:r>
          </a:p>
        </p:txBody>
      </p:sp>
      <p:sp>
        <p:nvSpPr>
          <p:cNvPr id="16" name="TextBox 15"/>
          <p:cNvSpPr txBox="1"/>
          <p:nvPr/>
        </p:nvSpPr>
        <p:spPr>
          <a:xfrm>
            <a:off x="2240280" y="3063240"/>
            <a:ext cx="9418320" cy="365760"/>
          </a:xfrm>
          <a:prstGeom prst="rect">
            <a:avLst/>
          </a:prstGeom>
          <a:noFill/>
        </p:spPr>
        <p:txBody>
          <a:bodyPr wrap="square" lIns="0" rIns="0" tIns="0" bIns="0">
            <a:spAutoFit/>
          </a:bodyPr>
          <a:lstStyle/>
          <a:p>
            <a:r>
              <a:rPr sz="1000" b="0" i="1">
                <a:solidFill>
                  <a:srgbClr val="6B7280"/>
                </a:solidFill>
                <a:latin typeface="Arial"/>
              </a:rPr>
              <a:t>Practice this country with a live AI buyer-side simulator.</a:t>
            </a:r>
          </a:p>
        </p:txBody>
      </p:sp>
      <p:sp>
        <p:nvSpPr>
          <p:cNvPr id="17" name="Rectangle 16"/>
          <p:cNvSpPr/>
          <p:nvPr/>
        </p:nvSpPr>
        <p:spPr>
          <a:xfrm>
            <a:off x="868680" y="3703320"/>
            <a:ext cx="10972800" cy="1691640"/>
          </a:xfrm>
          <a:prstGeom prst="rect">
            <a:avLst/>
          </a:prstGeom>
          <a:solidFill>
            <a:srgbClr val="FEF3D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1051560" y="3794760"/>
            <a:ext cx="914400" cy="1280160"/>
          </a:xfrm>
          <a:prstGeom prst="rect">
            <a:avLst/>
          </a:prstGeom>
          <a:noFill/>
        </p:spPr>
        <p:txBody>
          <a:bodyPr wrap="square" lIns="0" rIns="0" tIns="0" bIns="0">
            <a:spAutoFit/>
          </a:bodyPr>
          <a:lstStyle/>
          <a:p>
            <a:r>
              <a:rPr sz="4800" b="1" i="0">
                <a:solidFill>
                  <a:srgbClr val="0D1F3C"/>
                </a:solidFill>
                <a:latin typeface="Georgia"/>
              </a:rPr>
              <a:t>02</a:t>
            </a:r>
          </a:p>
        </p:txBody>
      </p:sp>
      <p:sp>
        <p:nvSpPr>
          <p:cNvPr id="19" name="Rectangle 18"/>
          <p:cNvSpPr/>
          <p:nvPr/>
        </p:nvSpPr>
        <p:spPr>
          <a:xfrm>
            <a:off x="2011680" y="3977639"/>
            <a:ext cx="22860" cy="1188720"/>
          </a:xfrm>
          <a:prstGeom prst="rect">
            <a:avLst/>
          </a:prstGeom>
          <a:solidFill>
            <a:srgbClr val="0D1F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2240280" y="3886200"/>
            <a:ext cx="9418320" cy="594360"/>
          </a:xfrm>
          <a:prstGeom prst="rect">
            <a:avLst/>
          </a:prstGeom>
          <a:noFill/>
        </p:spPr>
        <p:txBody>
          <a:bodyPr wrap="square" lIns="0" rIns="0" tIns="0" bIns="0">
            <a:spAutoFit/>
          </a:bodyPr>
          <a:lstStyle/>
          <a:p>
            <a:pPr>
              <a:lnSpc>
                <a:spcPct val="115000"/>
              </a:lnSpc>
            </a:pPr>
            <a:r>
              <a:rPr sz="1800" b="1" i="0">
                <a:solidFill>
                  <a:srgbClr val="0D1F3C"/>
                </a:solidFill>
                <a:latin typeface="Georgia"/>
              </a:rPr>
              <a:t>Pressure-test your first outreach email</a:t>
            </a:r>
          </a:p>
        </p:txBody>
      </p:sp>
      <p:sp>
        <p:nvSpPr>
          <p:cNvPr id="21" name="TextBox 20"/>
          <p:cNvSpPr txBox="1"/>
          <p:nvPr/>
        </p:nvSpPr>
        <p:spPr>
          <a:xfrm>
            <a:off x="2240280" y="4572000"/>
            <a:ext cx="9418320" cy="411480"/>
          </a:xfrm>
          <a:prstGeom prst="rect">
            <a:avLst/>
          </a:prstGeom>
          <a:noFill/>
        </p:spPr>
        <p:txBody>
          <a:bodyPr wrap="square" lIns="0" rIns="0" tIns="0" bIns="0">
            <a:spAutoFit/>
          </a:bodyPr>
          <a:lstStyle/>
          <a:p>
            <a:r>
              <a:rPr sz="1200" b="0" i="0">
                <a:solidFill>
                  <a:srgbClr val="8B5A00"/>
                </a:solidFill>
                <a:latin typeface="Arial"/>
              </a:rPr>
              <a:t>Try Copilot  →  gokulturely.com/copilot</a:t>
            </a:r>
          </a:p>
        </p:txBody>
      </p:sp>
      <p:sp>
        <p:nvSpPr>
          <p:cNvPr id="22" name="TextBox 21"/>
          <p:cNvSpPr txBox="1"/>
          <p:nvPr/>
        </p:nvSpPr>
        <p:spPr>
          <a:xfrm>
            <a:off x="2240280" y="4937760"/>
            <a:ext cx="9418320" cy="365760"/>
          </a:xfrm>
          <a:prstGeom prst="rect">
            <a:avLst/>
          </a:prstGeom>
          <a:noFill/>
        </p:spPr>
        <p:txBody>
          <a:bodyPr wrap="square" lIns="0" rIns="0" tIns="0" bIns="0">
            <a:spAutoFit/>
          </a:bodyPr>
          <a:lstStyle/>
          <a:p>
            <a:r>
              <a:rPr sz="1000" b="0" i="1">
                <a:solidFill>
                  <a:srgbClr val="6B7280"/>
                </a:solidFill>
                <a:latin typeface="Arial"/>
              </a:rPr>
              <a:t>Real-time guidance during your live calls and email drafts.</a:t>
            </a:r>
          </a:p>
        </p:txBody>
      </p:sp>
      <p:sp>
        <p:nvSpPr>
          <p:cNvPr id="23" name="TextBox 22"/>
          <p:cNvSpPr txBox="1"/>
          <p:nvPr/>
        </p:nvSpPr>
        <p:spPr>
          <a:xfrm>
            <a:off x="868680" y="5852160"/>
            <a:ext cx="10972800" cy="274320"/>
          </a:xfrm>
          <a:prstGeom prst="rect">
            <a:avLst/>
          </a:prstGeom>
          <a:noFill/>
        </p:spPr>
        <p:txBody>
          <a:bodyPr wrap="square" lIns="0" rIns="0" tIns="0" bIns="0">
            <a:spAutoFit/>
          </a:bodyPr>
          <a:lstStyle/>
          <a:p>
            <a:r>
              <a:rPr sz="1000" b="1" i="0">
                <a:solidFill>
                  <a:srgbClr val="0D1F3C"/>
                </a:solidFill>
                <a:latin typeface="Arial"/>
              </a:rPr>
              <a:t>GoKulturely  ·  108 countries  ·  Erin Meyer 8-scale Culture Map  ·  Cultural intelligence for international Sales VPs</a:t>
            </a:r>
          </a:p>
        </p:txBody>
      </p:sp>
      <p:sp>
        <p:nvSpPr>
          <p:cNvPr id="24" name="Rectangle 23"/>
          <p:cNvSpPr/>
          <p:nvPr/>
        </p:nvSpPr>
        <p:spPr>
          <a:xfrm>
            <a:off x="777240" y="6565392"/>
            <a:ext cx="11064240" cy="16459"/>
          </a:xfrm>
          <a:prstGeom prst="rect">
            <a:avLst/>
          </a:prstGeom>
          <a:solidFill>
            <a:srgbClr val="F5A62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777240" y="6620256"/>
            <a:ext cx="6858000" cy="201168"/>
          </a:xfrm>
          <a:prstGeom prst="rect">
            <a:avLst/>
          </a:prstGeom>
          <a:noFill/>
        </p:spPr>
        <p:txBody>
          <a:bodyPr wrap="square" lIns="0" rIns="0" tIns="0" bIns="0">
            <a:spAutoFit/>
          </a:bodyPr>
          <a:lstStyle/>
          <a:p>
            <a:r>
              <a:rPr sz="800" b="0" i="0">
                <a:solidFill>
                  <a:srgbClr val="6B7280"/>
                </a:solidFill>
                <a:latin typeface="Arial"/>
              </a:rPr>
              <a:t>GoKulturely  ·  🇳🇵 Nepal  ·  Confidential briefing</a:t>
            </a:r>
          </a:p>
        </p:txBody>
      </p:sp>
      <p:sp>
        <p:nvSpPr>
          <p:cNvPr id="26" name="TextBox 25"/>
          <p:cNvSpPr txBox="1"/>
          <p:nvPr/>
        </p:nvSpPr>
        <p:spPr>
          <a:xfrm>
            <a:off x="7680960" y="6620256"/>
            <a:ext cx="4160520" cy="201168"/>
          </a:xfrm>
          <a:prstGeom prst="rect">
            <a:avLst/>
          </a:prstGeom>
          <a:noFill/>
        </p:spPr>
        <p:txBody>
          <a:bodyPr wrap="square" lIns="0" rIns="0" tIns="0" bIns="0">
            <a:spAutoFit/>
          </a:bodyPr>
          <a:lstStyle/>
          <a:p>
            <a:pPr algn="r"/>
            <a:r>
              <a:rPr sz="800" b="0" i="1">
                <a:solidFill>
                  <a:srgbClr val="8B5A00"/>
                </a:solidFill>
                <a:latin typeface="Arial"/>
              </a:rPr>
              <a:t>Free preview · Upgrade to Pro to unlock all 108 countries · gokulturely.com/pricing</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