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Fiji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🇫🇯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Fiji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Fiji 🇫🇯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Oceania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Suva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English, iTaukei (Fijian), Fiji Hindi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FJD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24535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983480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Fiji: 50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Fiji hierarchy norms are close to US baseline, but local titles still matter in introductions.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" y="3858768"/>
            <a:ext cx="8686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ERIN MEYER CULTURE MAP  ·  8 SCALES vs. USA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646920" y="3840480"/>
            <a:ext cx="150876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SOME ESTIMATED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68680" y="420624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Communicating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8600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Low context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635240" y="427024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High context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822191" y="430225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376275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Oval 40"/>
          <p:cNvSpPr/>
          <p:nvPr/>
        </p:nvSpPr>
        <p:spPr>
          <a:xfrm>
            <a:off x="417321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Oval 41"/>
          <p:cNvSpPr/>
          <p:nvPr/>
        </p:nvSpPr>
        <p:spPr>
          <a:xfrm>
            <a:off x="458368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Oval 42"/>
          <p:cNvSpPr/>
          <p:nvPr/>
        </p:nvSpPr>
        <p:spPr>
          <a:xfrm>
            <a:off x="499414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Oval 43"/>
          <p:cNvSpPr/>
          <p:nvPr/>
        </p:nvSpPr>
        <p:spPr>
          <a:xfrm>
            <a:off x="540461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5815075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Oval 45"/>
          <p:cNvSpPr/>
          <p:nvPr/>
        </p:nvSpPr>
        <p:spPr>
          <a:xfrm>
            <a:off x="6225539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Oval 46"/>
          <p:cNvSpPr/>
          <p:nvPr/>
        </p:nvSpPr>
        <p:spPr>
          <a:xfrm>
            <a:off x="6636003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Oval 47"/>
          <p:cNvSpPr/>
          <p:nvPr/>
        </p:nvSpPr>
        <p:spPr>
          <a:xfrm>
            <a:off x="7046467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Oval 48"/>
          <p:cNvSpPr/>
          <p:nvPr/>
        </p:nvSpPr>
        <p:spPr>
          <a:xfrm>
            <a:off x="7456931" y="424738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6594855" y="420624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Oval 50"/>
          <p:cNvSpPr/>
          <p:nvPr/>
        </p:nvSpPr>
        <p:spPr>
          <a:xfrm>
            <a:off x="4132071" y="420624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530848" y="402336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958336" y="446227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098280" y="422452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8680" y="451713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Evaluating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28600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Direct negative feedback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35240" y="458114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Indirect negative feedback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822191" y="461314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Oval 58"/>
          <p:cNvSpPr/>
          <p:nvPr/>
        </p:nvSpPr>
        <p:spPr>
          <a:xfrm>
            <a:off x="376275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Oval 59"/>
          <p:cNvSpPr/>
          <p:nvPr/>
        </p:nvSpPr>
        <p:spPr>
          <a:xfrm>
            <a:off x="417321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Oval 60"/>
          <p:cNvSpPr/>
          <p:nvPr/>
        </p:nvSpPr>
        <p:spPr>
          <a:xfrm>
            <a:off x="458368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499414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Oval 62"/>
          <p:cNvSpPr/>
          <p:nvPr/>
        </p:nvSpPr>
        <p:spPr>
          <a:xfrm>
            <a:off x="540461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Oval 63"/>
          <p:cNvSpPr/>
          <p:nvPr/>
        </p:nvSpPr>
        <p:spPr>
          <a:xfrm>
            <a:off x="5815075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Oval 64"/>
          <p:cNvSpPr/>
          <p:nvPr/>
        </p:nvSpPr>
        <p:spPr>
          <a:xfrm>
            <a:off x="6225539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Oval 65"/>
          <p:cNvSpPr/>
          <p:nvPr/>
        </p:nvSpPr>
        <p:spPr>
          <a:xfrm>
            <a:off x="6636003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Oval 66"/>
          <p:cNvSpPr/>
          <p:nvPr/>
        </p:nvSpPr>
        <p:spPr>
          <a:xfrm>
            <a:off x="7046467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Oval 67"/>
          <p:cNvSpPr/>
          <p:nvPr/>
        </p:nvSpPr>
        <p:spPr>
          <a:xfrm>
            <a:off x="7456931" y="4558283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Oval 68"/>
          <p:cNvSpPr/>
          <p:nvPr/>
        </p:nvSpPr>
        <p:spPr>
          <a:xfrm>
            <a:off x="6594855" y="451713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Oval 69"/>
          <p:cNvSpPr/>
          <p:nvPr/>
        </p:nvSpPr>
        <p:spPr>
          <a:xfrm>
            <a:off x="4952999" y="451713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530848" y="433425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779264" y="477316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9098280" y="453542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8680" y="4828031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Persuading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28600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Applications-first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35240" y="489204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Principles-first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822191" y="492404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376275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417321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458368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499414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540461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5815075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6225539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6636003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7046467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7456931" y="486917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5363463" y="4828031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Oval 88"/>
          <p:cNvSpPr/>
          <p:nvPr/>
        </p:nvSpPr>
        <p:spPr>
          <a:xfrm>
            <a:off x="4542535" y="4828031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5299456" y="464515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5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368800" y="508406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9098280" y="484632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68680" y="5138928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Leading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228600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Egalitarian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35240" y="5202936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Hierarchical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822191" y="5234940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Oval 96"/>
          <p:cNvSpPr/>
          <p:nvPr/>
        </p:nvSpPr>
        <p:spPr>
          <a:xfrm>
            <a:off x="376275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Oval 97"/>
          <p:cNvSpPr/>
          <p:nvPr/>
        </p:nvSpPr>
        <p:spPr>
          <a:xfrm>
            <a:off x="417321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Oval 98"/>
          <p:cNvSpPr/>
          <p:nvPr/>
        </p:nvSpPr>
        <p:spPr>
          <a:xfrm>
            <a:off x="458368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Oval 99"/>
          <p:cNvSpPr/>
          <p:nvPr/>
        </p:nvSpPr>
        <p:spPr>
          <a:xfrm>
            <a:off x="499414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Oval 100"/>
          <p:cNvSpPr/>
          <p:nvPr/>
        </p:nvSpPr>
        <p:spPr>
          <a:xfrm>
            <a:off x="540461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Oval 101"/>
          <p:cNvSpPr/>
          <p:nvPr/>
        </p:nvSpPr>
        <p:spPr>
          <a:xfrm>
            <a:off x="5815075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6225539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6636003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7046467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7456931" y="5180076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6184391" y="5138928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Oval 107"/>
          <p:cNvSpPr/>
          <p:nvPr/>
        </p:nvSpPr>
        <p:spPr>
          <a:xfrm>
            <a:off x="4952999" y="5138928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6120384" y="4956048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79264" y="5394960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9098280" y="5157216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868680" y="5449824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Deciding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28600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Consensual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635240" y="5513832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Top-down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3822191" y="5545836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376275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417321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458368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499414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540461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5815075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6225539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6636003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7046467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7456931" y="5490972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6184391" y="5449824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Oval 126"/>
          <p:cNvSpPr/>
          <p:nvPr/>
        </p:nvSpPr>
        <p:spPr>
          <a:xfrm>
            <a:off x="6594855" y="5449824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6120384" y="5266944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7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421120" y="5705856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8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9098280" y="5468112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868680" y="5760720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Trusting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8600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Task-based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7635240" y="5824728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Relationship-based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3822191" y="5856732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376275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417321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458368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499414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540461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5815075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6225539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6636003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7046467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7456931" y="5801868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7005319" y="5760720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4132071" y="5760720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6941312" y="5577840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9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3958336" y="6016752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2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9098280" y="5779008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868680" y="6071616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Disagreeing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228600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Confrontational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7635240" y="6135624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Avoids confrontation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822191" y="6167628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376275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417321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458368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499414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540461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5815075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6225539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6636003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7046467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7456931" y="6112764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6594855" y="6071616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Oval 164"/>
          <p:cNvSpPr/>
          <p:nvPr/>
        </p:nvSpPr>
        <p:spPr>
          <a:xfrm>
            <a:off x="4952999" y="6071616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6530848" y="5888736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4779264" y="6327648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4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9098280" y="6089904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868680" y="6382512"/>
            <a:ext cx="1371600" cy="2926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Scheduling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228600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0">
                <a:solidFill>
                  <a:srgbClr val="6B7280"/>
                </a:solidFill>
                <a:latin typeface="Arial"/>
              </a:rPr>
              <a:t>Linear-time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635240" y="6446520"/>
            <a:ext cx="1417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Flexible-time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3822191" y="6478524"/>
            <a:ext cx="3694176" cy="10972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376275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417321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458368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499414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540461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5815075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6225539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6636003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7046467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7456931" y="6423659"/>
            <a:ext cx="118872" cy="118872"/>
          </a:xfrm>
          <a:prstGeom prst="ellipse">
            <a:avLst/>
          </a:prstGeom>
          <a:solidFill>
            <a:srgbClr val="E1E2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6594855" y="6382512"/>
            <a:ext cx="201168" cy="201168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Oval 183"/>
          <p:cNvSpPr/>
          <p:nvPr/>
        </p:nvSpPr>
        <p:spPr>
          <a:xfrm>
            <a:off x="4542535" y="6382512"/>
            <a:ext cx="201168" cy="201168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530848" y="6199632"/>
            <a:ext cx="329184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Georgia"/>
              </a:rPr>
              <a:t>8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368800" y="6638544"/>
            <a:ext cx="54864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700" b="0" i="0">
                <a:solidFill>
                  <a:srgbClr val="8B5A00"/>
                </a:solidFill>
                <a:latin typeface="Arial"/>
              </a:rPr>
              <a:t>US 3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9098280" y="6400800"/>
            <a:ext cx="1188720" cy="256032"/>
          </a:xfrm>
          <a:prstGeom prst="roundRect">
            <a:avLst>
              <a:gd name="adj" fmla="val 50000"/>
            </a:avLst>
          </a:prstGeom>
          <a:solidFill>
            <a:srgbClr val="FEF3DD"/>
          </a:solidFill>
          <a:ln w="63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8B5A00"/>
                </a:solidFill>
                <a:latin typeface="Arial"/>
              </a:rPr>
              <a:t>ESTIMATED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868680" y="6400800"/>
            <a:ext cx="10972800" cy="14630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700" b="0" i="1">
                <a:solidFill>
                  <a:srgbClr val="6B7280"/>
                </a:solidFill>
                <a:latin typeface="Arial"/>
              </a:rPr>
              <a:t>Sourcing: Cluster estimate anchored to Australia (Tier A Meyer data) with Pacific Islander relational adjustments.</a:t>
            </a:r>
          </a:p>
        </p:txBody>
      </p:sp>
      <p:sp>
        <p:nvSpPr>
          <p:cNvPr id="189" name="Rectangle 188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TextBox 189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🇫🇯 Fiji  ·  Confidential briefing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Fiji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Fiji uses indirect, relational, warm; "bula!" greeting opens every interaction; silence is respectful.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Strong respect for chiefs (Turaga), elders, and rank; village-style consensus carries into business.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Slow trust-building; relationships over contracts; group consensus before commitments.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🇫🇯 Fiji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Indirect, relational, warm; "Bula!" greeting opens every interaction; silence is respectful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Strong respect for chiefs (Turaga), elders, and rank; village-style consensus carries into business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🇫🇯 Fiji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Slow trust-building; relationships over contracts; group consensus before commitments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Do not touch heads (sacred). 1987 and 2000 coups, indigenous-Indo-Fijian relations, and the 2006 Bainimarama coup remain sensitive — let locals raise them. Avoid stepping over people seated on mats.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🇫🇯 Fiji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gokulturely.com/try?country=fj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🇫🇯 Fiji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