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A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4937760" cy="685800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548640" y="548640"/>
            <a:ext cx="640080" cy="64008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548640" y="603504"/>
            <a:ext cx="640080" cy="56692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2800" b="1" i="0">
                <a:solidFill>
                  <a:srgbClr val="0D1F3C"/>
                </a:solidFill>
                <a:latin typeface="Georgia"/>
              </a:rPr>
              <a:t>01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1417320"/>
            <a:ext cx="393192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40000"/>
              </a:lnSpc>
            </a:pPr>
            <a:r>
              <a:rPr sz="1100" b="1" i="0">
                <a:solidFill>
                  <a:srgbClr val="F5A623"/>
                </a:solidFill>
                <a:latin typeface="Arial"/>
              </a:rPr>
              <a:t>CULTURAL</a:t>
            </a:r>
          </a:p>
          <a:p>
            <a:pPr>
              <a:lnSpc>
                <a:spcPct val="140000"/>
              </a:lnSpc>
            </a:pPr>
            <a:r>
              <a:rPr sz="1100" b="1" i="0">
                <a:solidFill>
                  <a:srgbClr val="F5A623"/>
                </a:solidFill>
                <a:latin typeface="Arial"/>
              </a:rPr>
              <a:t>BRIEFING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3017520"/>
            <a:ext cx="3931920" cy="1828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5000"/>
              </a:lnSpc>
            </a:pPr>
            <a:r>
              <a:rPr sz="4200" b="1" i="0">
                <a:solidFill>
                  <a:srgbClr val="FAFAF7"/>
                </a:solidFill>
                <a:latin typeface="Georgia"/>
              </a:rPr>
              <a:t>Algeria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5120640"/>
            <a:ext cx="393192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400" b="0" i="0">
                <a:solidFill>
                  <a:srgbClr val="F5A623"/>
                </a:solidFill>
                <a:latin typeface="Arial"/>
              </a:rPr>
              <a:t>Prepared for: Sales negotiation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8640" y="5669280"/>
            <a:ext cx="393192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0" i="1">
                <a:solidFill>
                  <a:srgbClr val="FEF3DD"/>
                </a:solidFill>
                <a:latin typeface="Arial"/>
              </a:rPr>
              <a:t>Pipeline context: $250,000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48640" y="6263640"/>
            <a:ext cx="32004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600" b="1" i="1">
                <a:solidFill>
                  <a:srgbClr val="FAFAF7"/>
                </a:solidFill>
                <a:latin typeface="Georgia"/>
              </a:rPr>
              <a:t>GoKulturely</a:t>
            </a:r>
          </a:p>
        </p:txBody>
      </p:sp>
      <p:sp>
        <p:nvSpPr>
          <p:cNvPr id="11" name="Oval 10"/>
          <p:cNvSpPr/>
          <p:nvPr/>
        </p:nvSpPr>
        <p:spPr>
          <a:xfrm>
            <a:off x="2057400" y="6400800"/>
            <a:ext cx="91440" cy="91440"/>
          </a:xfrm>
          <a:prstGeom prst="ellipse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5120640" y="1280160"/>
            <a:ext cx="6858000" cy="2926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16000" b="0" i="0">
                <a:solidFill>
                  <a:srgbClr val="0D1F3C"/>
                </a:solidFill>
                <a:latin typeface="Georgia"/>
              </a:rPr>
              <a:t>🇩🇿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120640" y="4297680"/>
            <a:ext cx="68580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lnSpc>
                <a:spcPct val="110000"/>
              </a:lnSpc>
            </a:pPr>
            <a:r>
              <a:rPr sz="2200" b="1" i="0">
                <a:solidFill>
                  <a:srgbClr val="0D1F3C"/>
                </a:solidFill>
                <a:latin typeface="Georgia"/>
              </a:rPr>
              <a:t>Algeria Cultural Briefing</a:t>
            </a:r>
          </a:p>
        </p:txBody>
      </p:sp>
      <p:sp>
        <p:nvSpPr>
          <p:cNvPr id="14" name="Rectangle 13"/>
          <p:cNvSpPr/>
          <p:nvPr/>
        </p:nvSpPr>
        <p:spPr>
          <a:xfrm>
            <a:off x="7818120" y="5212080"/>
            <a:ext cx="141732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5120640" y="5440680"/>
            <a:ext cx="68580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1100" b="0" i="0">
                <a:solidFill>
                  <a:srgbClr val="6B7280"/>
                </a:solidFill>
                <a:latin typeface="Arial"/>
              </a:rPr>
              <a:t>Generated by GoKulturely · May 01, 2026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120640" y="6446520"/>
            <a:ext cx="68580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800" b="1" i="0">
                <a:solidFill>
                  <a:srgbClr val="0D1F3C"/>
                </a:solidFill>
                <a:latin typeface="Arial"/>
              </a:rPr>
              <a:t>CONFIDENTIAL  ·  PREPARED FOR INTERNAL USE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A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502920" cy="685800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502920" cy="50292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0" y="45720"/>
            <a:ext cx="5029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2200" b="1" i="0">
                <a:solidFill>
                  <a:srgbClr val="0D1F3C"/>
                </a:solidFill>
                <a:latin typeface="Georgia"/>
              </a:rPr>
              <a:t>02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" y="777240"/>
            <a:ext cx="411480" cy="4114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C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O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U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N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T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R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Y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 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M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A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P</a:t>
            </a:r>
          </a:p>
        </p:txBody>
      </p:sp>
      <p:sp>
        <p:nvSpPr>
          <p:cNvPr id="7" name="Rectangle 6"/>
          <p:cNvSpPr/>
          <p:nvPr/>
        </p:nvSpPr>
        <p:spPr>
          <a:xfrm>
            <a:off x="137160" y="6492240"/>
            <a:ext cx="228600" cy="54864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68680" y="411480"/>
            <a:ext cx="10515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000" b="1" i="0">
                <a:solidFill>
                  <a:srgbClr val="8B5A00"/>
                </a:solidFill>
                <a:latin typeface="Arial"/>
              </a:rPr>
              <a:t>AT A GLANCE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68680" y="713232"/>
            <a:ext cx="105156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800" b="1" i="0">
                <a:solidFill>
                  <a:srgbClr val="0D1F3C"/>
                </a:solidFill>
                <a:latin typeface="Georgia"/>
              </a:rPr>
              <a:t>Algeria 🇩🇿</a:t>
            </a:r>
          </a:p>
        </p:txBody>
      </p:sp>
      <p:sp>
        <p:nvSpPr>
          <p:cNvPr id="10" name="Rectangle 9"/>
          <p:cNvSpPr/>
          <p:nvPr/>
        </p:nvSpPr>
        <p:spPr>
          <a:xfrm>
            <a:off x="868680" y="1508760"/>
            <a:ext cx="64008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868680" y="1691640"/>
            <a:ext cx="2697480" cy="777240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868680" y="1691640"/>
            <a:ext cx="164592" cy="77724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1124712" y="1783080"/>
            <a:ext cx="2368296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8B5A00"/>
                </a:solidFill>
                <a:latin typeface="Arial"/>
              </a:rPr>
              <a:t>REGION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124712" y="2011680"/>
            <a:ext cx="2368296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200" b="1" i="0">
                <a:solidFill>
                  <a:srgbClr val="0D1F3C"/>
                </a:solidFill>
                <a:latin typeface="Georgia"/>
              </a:rPr>
              <a:t>Africa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657600" y="1691640"/>
            <a:ext cx="2697480" cy="777240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3657600" y="1691640"/>
            <a:ext cx="164592" cy="77724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3913632" y="1783080"/>
            <a:ext cx="2368296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8B5A00"/>
                </a:solidFill>
                <a:latin typeface="Arial"/>
              </a:rPr>
              <a:t>CAPITAL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913632" y="2011680"/>
            <a:ext cx="2368296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200" b="1" i="0">
                <a:solidFill>
                  <a:srgbClr val="0D1F3C"/>
                </a:solidFill>
                <a:latin typeface="Georgia"/>
              </a:rPr>
              <a:t>Algiers</a:t>
            </a:r>
          </a:p>
        </p:txBody>
      </p:sp>
      <p:sp>
        <p:nvSpPr>
          <p:cNvPr id="19" name="Rectangle 18"/>
          <p:cNvSpPr/>
          <p:nvPr/>
        </p:nvSpPr>
        <p:spPr>
          <a:xfrm>
            <a:off x="6446520" y="1691640"/>
            <a:ext cx="2697480" cy="777240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6446520" y="1691640"/>
            <a:ext cx="164592" cy="77724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6702552" y="1783080"/>
            <a:ext cx="2368296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8B5A00"/>
                </a:solidFill>
                <a:latin typeface="Arial"/>
              </a:rPr>
              <a:t>LANGUAGE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702552" y="2011680"/>
            <a:ext cx="2368296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200" b="1" i="0">
                <a:solidFill>
                  <a:srgbClr val="0D1F3C"/>
                </a:solidFill>
                <a:latin typeface="Georgia"/>
              </a:rPr>
              <a:t>Arabic, French</a:t>
            </a:r>
          </a:p>
        </p:txBody>
      </p:sp>
      <p:sp>
        <p:nvSpPr>
          <p:cNvPr id="23" name="Rectangle 22"/>
          <p:cNvSpPr/>
          <p:nvPr/>
        </p:nvSpPr>
        <p:spPr>
          <a:xfrm>
            <a:off x="9235440" y="1691640"/>
            <a:ext cx="2697480" cy="777240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Rectangle 23"/>
          <p:cNvSpPr/>
          <p:nvPr/>
        </p:nvSpPr>
        <p:spPr>
          <a:xfrm>
            <a:off x="9235440" y="1691640"/>
            <a:ext cx="164592" cy="77724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9491472" y="1783080"/>
            <a:ext cx="2368296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8B5A00"/>
                </a:solidFill>
                <a:latin typeface="Arial"/>
              </a:rPr>
              <a:t>CURRENCY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9491472" y="2011680"/>
            <a:ext cx="2368296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200" b="1" i="0">
                <a:solidFill>
                  <a:srgbClr val="0D1F3C"/>
                </a:solidFill>
                <a:latin typeface="Georgia"/>
              </a:rPr>
              <a:t>DZD (Dinar)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868680" y="26974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8B5A00"/>
                </a:solidFill>
                <a:latin typeface="Arial"/>
              </a:rPr>
              <a:t>POWER DISTANCE vs. USA</a:t>
            </a:r>
          </a:p>
        </p:txBody>
      </p:sp>
      <p:sp>
        <p:nvSpPr>
          <p:cNvPr id="28" name="Rectangle 27"/>
          <p:cNvSpPr/>
          <p:nvPr/>
        </p:nvSpPr>
        <p:spPr>
          <a:xfrm>
            <a:off x="868680" y="3035808"/>
            <a:ext cx="10972800" cy="36576"/>
          </a:xfrm>
          <a:prstGeom prst="rect">
            <a:avLst/>
          </a:prstGeom>
          <a:solidFill>
            <a:srgbClr val="DADCD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Oval 28"/>
          <p:cNvSpPr/>
          <p:nvPr/>
        </p:nvSpPr>
        <p:spPr>
          <a:xfrm>
            <a:off x="9537192" y="2944368"/>
            <a:ext cx="219456" cy="219456"/>
          </a:xfrm>
          <a:prstGeom prst="ellipse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Oval 29"/>
          <p:cNvSpPr/>
          <p:nvPr/>
        </p:nvSpPr>
        <p:spPr>
          <a:xfrm>
            <a:off x="5148072" y="2944368"/>
            <a:ext cx="219456" cy="219456"/>
          </a:xfrm>
          <a:prstGeom prst="ellipse">
            <a:avLst/>
          </a:prstGeom>
          <a:solidFill>
            <a:srgbClr val="FAFAF7"/>
          </a:solidFill>
          <a:ln w="19050">
            <a:solidFill>
              <a:srgbClr val="F5A62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8275320" y="3200400"/>
            <a:ext cx="274320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900" b="1" i="0">
                <a:solidFill>
                  <a:srgbClr val="0D1F3C"/>
                </a:solidFill>
                <a:latin typeface="Arial"/>
              </a:rPr>
              <a:t>Algeria: 80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4343400" y="3200400"/>
            <a:ext cx="182880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900" b="0" i="0">
                <a:solidFill>
                  <a:srgbClr val="8B5A00"/>
                </a:solidFill>
                <a:latin typeface="Arial"/>
              </a:rPr>
              <a:t>USA: 40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868680" y="3456432"/>
            <a:ext cx="109728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1">
                <a:solidFill>
                  <a:srgbClr val="6B7280"/>
                </a:solidFill>
                <a:latin typeface="Arial"/>
              </a:rPr>
              <a:t>Algeria is markedly more hierarchical than the US. Always address the senior person first.</a:t>
            </a:r>
          </a:p>
        </p:txBody>
      </p:sp>
      <p:sp>
        <p:nvSpPr>
          <p:cNvPr id="34" name="Rectangle 33"/>
          <p:cNvSpPr/>
          <p:nvPr/>
        </p:nvSpPr>
        <p:spPr>
          <a:xfrm>
            <a:off x="777240" y="6565392"/>
            <a:ext cx="11064240" cy="16459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TextBox 34"/>
          <p:cNvSpPr txBox="1"/>
          <p:nvPr/>
        </p:nvSpPr>
        <p:spPr>
          <a:xfrm>
            <a:off x="777240" y="6620256"/>
            <a:ext cx="685800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0" i="0">
                <a:solidFill>
                  <a:srgbClr val="6B7280"/>
                </a:solidFill>
                <a:latin typeface="Arial"/>
              </a:rPr>
              <a:t>GoKulturely  ·  🇩🇿 Algeria  ·  Confidential briefing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7680960" y="6620256"/>
            <a:ext cx="416052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800" b="0" i="1">
                <a:solidFill>
                  <a:srgbClr val="8B5A00"/>
                </a:solidFill>
                <a:latin typeface="Arial"/>
              </a:rPr>
              <a:t>Free preview · Upgrade to Pro to unlock all 108 countries · gokulturely.com/pricing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A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502920" cy="685800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502920" cy="50292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0" y="45720"/>
            <a:ext cx="5029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2200" b="1" i="0">
                <a:solidFill>
                  <a:srgbClr val="0D1F3C"/>
                </a:solidFill>
                <a:latin typeface="Georgia"/>
              </a:rPr>
              <a:t>03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" y="777240"/>
            <a:ext cx="411480" cy="4114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P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I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T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F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A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L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L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S</a:t>
            </a:r>
          </a:p>
        </p:txBody>
      </p:sp>
      <p:sp>
        <p:nvSpPr>
          <p:cNvPr id="7" name="Rectangle 6"/>
          <p:cNvSpPr/>
          <p:nvPr/>
        </p:nvSpPr>
        <p:spPr>
          <a:xfrm>
            <a:off x="137160" y="6492240"/>
            <a:ext cx="228600" cy="54864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68680" y="411480"/>
            <a:ext cx="10515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000" b="1" i="0">
                <a:solidFill>
                  <a:srgbClr val="8B5A00"/>
                </a:solidFill>
                <a:latin typeface="Arial"/>
              </a:rPr>
              <a:t>THE THREE MOVES THAT LOSE DEALS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68680" y="713232"/>
            <a:ext cx="105156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800" b="1" i="0">
                <a:solidFill>
                  <a:srgbClr val="0D1F3C"/>
                </a:solidFill>
                <a:latin typeface="Georgia"/>
              </a:rPr>
              <a:t>Algeria  ·  Sales negotiation</a:t>
            </a:r>
          </a:p>
        </p:txBody>
      </p:sp>
      <p:sp>
        <p:nvSpPr>
          <p:cNvPr id="10" name="Rectangle 9"/>
          <p:cNvSpPr/>
          <p:nvPr/>
        </p:nvSpPr>
        <p:spPr>
          <a:xfrm>
            <a:off x="868680" y="1508760"/>
            <a:ext cx="64008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868680" y="1627632"/>
            <a:ext cx="3611880" cy="4846320"/>
          </a:xfrm>
          <a:prstGeom prst="rect">
            <a:avLst/>
          </a:prstGeom>
          <a:solidFill>
            <a:srgbClr val="FAFAF7"/>
          </a:solidFill>
          <a:ln w="7620">
            <a:solidFill>
              <a:srgbClr val="E8ECF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1033271" y="1719072"/>
            <a:ext cx="9144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4200" b="1" i="0">
                <a:solidFill>
                  <a:srgbClr val="F5A623"/>
                </a:solidFill>
                <a:latin typeface="Georgia"/>
              </a:rPr>
              <a:t>01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783080" y="1920240"/>
            <a:ext cx="260604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0D1F3C"/>
                </a:solidFill>
                <a:latin typeface="Arial"/>
              </a:rPr>
              <a:t>MISTAKE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033271" y="2587752"/>
            <a:ext cx="3282696" cy="10972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1051560" y="2724912"/>
            <a:ext cx="3246120" cy="11887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15000"/>
              </a:lnSpc>
            </a:pPr>
            <a:r>
              <a:rPr sz="1200" b="1" i="0">
                <a:solidFill>
                  <a:srgbClr val="0D1F3C"/>
                </a:solidFill>
                <a:latin typeface="Georgia"/>
              </a:rPr>
              <a:t>Pushing for a same-day "yes" with direct close language.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051560" y="3959352"/>
            <a:ext cx="3246120" cy="1417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900" b="0" i="0">
                <a:solidFill>
                  <a:srgbClr val="1A2642"/>
                </a:solidFill>
                <a:latin typeface="Arial"/>
              </a:rPr>
              <a:t>Why: Algeria uses indirect and relationship-driven; refusals come wrapped. french-language documentation expected for older counterparts. state-linked counterparts maintain formal, hierarchical communication.. A blunt close reads as desperate or disrespectful.</a:t>
            </a:r>
          </a:p>
        </p:txBody>
      </p:sp>
      <p:sp>
        <p:nvSpPr>
          <p:cNvPr id="17" name="Rectangle 16"/>
          <p:cNvSpPr/>
          <p:nvPr/>
        </p:nvSpPr>
        <p:spPr>
          <a:xfrm>
            <a:off x="1051560" y="5449824"/>
            <a:ext cx="54864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1051560" y="5522976"/>
            <a:ext cx="324612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DO INSTEAD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051560" y="5788152"/>
            <a:ext cx="3246120" cy="1463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1" i="0">
                <a:solidFill>
                  <a:srgbClr val="0D1F3C"/>
                </a:solidFill>
                <a:latin typeface="Arial"/>
              </a:rPr>
              <a:t>Frame the ask as a draft for review. Let the counterpart raise the next step.</a:t>
            </a:r>
          </a:p>
        </p:txBody>
      </p:sp>
      <p:sp>
        <p:nvSpPr>
          <p:cNvPr id="20" name="Rectangle 19"/>
          <p:cNvSpPr/>
          <p:nvPr/>
        </p:nvSpPr>
        <p:spPr>
          <a:xfrm>
            <a:off x="4599432" y="1627632"/>
            <a:ext cx="3611880" cy="4846320"/>
          </a:xfrm>
          <a:prstGeom prst="rect">
            <a:avLst/>
          </a:prstGeom>
          <a:solidFill>
            <a:srgbClr val="FAFAF7"/>
          </a:solidFill>
          <a:ln w="7620">
            <a:solidFill>
              <a:srgbClr val="E8ECF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4764024" y="1719072"/>
            <a:ext cx="9144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4200" b="1" i="0">
                <a:solidFill>
                  <a:srgbClr val="F5A623"/>
                </a:solidFill>
                <a:latin typeface="Georgia"/>
              </a:rPr>
              <a:t>02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513832" y="1920240"/>
            <a:ext cx="260604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0D1F3C"/>
                </a:solidFill>
                <a:latin typeface="Arial"/>
              </a:rPr>
              <a:t>MISTAKE</a:t>
            </a:r>
          </a:p>
        </p:txBody>
      </p:sp>
      <p:sp>
        <p:nvSpPr>
          <p:cNvPr id="23" name="Rectangle 22"/>
          <p:cNvSpPr/>
          <p:nvPr/>
        </p:nvSpPr>
        <p:spPr>
          <a:xfrm>
            <a:off x="4764024" y="2587752"/>
            <a:ext cx="3282696" cy="10972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4782312" y="2724912"/>
            <a:ext cx="3246120" cy="11887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15000"/>
              </a:lnSpc>
            </a:pPr>
            <a:r>
              <a:rPr sz="1200" b="1" i="0">
                <a:solidFill>
                  <a:srgbClr val="0D1F3C"/>
                </a:solidFill>
                <a:latin typeface="Georgia"/>
              </a:rPr>
              <a:t>Talking past the senior person to the subject-matter expert.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782312" y="3959352"/>
            <a:ext cx="3246120" cy="1417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900" b="0" i="0">
                <a:solidFill>
                  <a:srgbClr val="1A2642"/>
                </a:solidFill>
                <a:latin typeface="Arial"/>
              </a:rPr>
              <a:t>Why: Steep; the senior person frames the discussion and signs off. The state remains the dominant economic actor, especially in hydrocarbons.. Skipping rank breaks the room.</a:t>
            </a:r>
          </a:p>
        </p:txBody>
      </p:sp>
      <p:sp>
        <p:nvSpPr>
          <p:cNvPr id="26" name="Rectangle 25"/>
          <p:cNvSpPr/>
          <p:nvPr/>
        </p:nvSpPr>
        <p:spPr>
          <a:xfrm>
            <a:off x="4782312" y="5449824"/>
            <a:ext cx="54864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4782312" y="5522976"/>
            <a:ext cx="324612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DO INSTEAD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4782312" y="5788152"/>
            <a:ext cx="3246120" cy="1463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1" i="0">
                <a:solidFill>
                  <a:srgbClr val="0D1F3C"/>
                </a:solidFill>
                <a:latin typeface="Arial"/>
              </a:rPr>
              <a:t>Open and close with the most senior person. Ask experts to brief them, not you.</a:t>
            </a:r>
          </a:p>
        </p:txBody>
      </p:sp>
      <p:sp>
        <p:nvSpPr>
          <p:cNvPr id="29" name="Rectangle 28"/>
          <p:cNvSpPr/>
          <p:nvPr/>
        </p:nvSpPr>
        <p:spPr>
          <a:xfrm>
            <a:off x="8330183" y="1627632"/>
            <a:ext cx="3611880" cy="4846320"/>
          </a:xfrm>
          <a:prstGeom prst="rect">
            <a:avLst/>
          </a:prstGeom>
          <a:solidFill>
            <a:srgbClr val="FAFAF7"/>
          </a:solidFill>
          <a:ln w="7620">
            <a:solidFill>
              <a:srgbClr val="E8ECF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8494776" y="1719072"/>
            <a:ext cx="9144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4200" b="1" i="0">
                <a:solidFill>
                  <a:srgbClr val="F5A623"/>
                </a:solidFill>
                <a:latin typeface="Georgia"/>
              </a:rPr>
              <a:t>03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9244584" y="1920240"/>
            <a:ext cx="260604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0D1F3C"/>
                </a:solidFill>
                <a:latin typeface="Arial"/>
              </a:rPr>
              <a:t>MISTAKE</a:t>
            </a:r>
          </a:p>
        </p:txBody>
      </p:sp>
      <p:sp>
        <p:nvSpPr>
          <p:cNvPr id="32" name="Rectangle 31"/>
          <p:cNvSpPr/>
          <p:nvPr/>
        </p:nvSpPr>
        <p:spPr>
          <a:xfrm>
            <a:off x="8494776" y="2587752"/>
            <a:ext cx="3282696" cy="10972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8513063" y="2724912"/>
            <a:ext cx="3246120" cy="11887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15000"/>
              </a:lnSpc>
            </a:pPr>
            <a:r>
              <a:rPr sz="1200" b="1" i="0">
                <a:solidFill>
                  <a:srgbClr val="0D1F3C"/>
                </a:solidFill>
                <a:latin typeface="Georgia"/>
              </a:rPr>
              <a:t>Opening with discount math before the room agrees on the problem.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8513063" y="3959352"/>
            <a:ext cx="3246120" cy="1417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900" b="0" i="0">
                <a:solidFill>
                  <a:srgbClr val="1A2642"/>
                </a:solidFill>
                <a:latin typeface="Arial"/>
              </a:rPr>
              <a:t>Why: Patient and multi-visit. State-linked deals 6–12 months and politically sensitive; private sector 10–16 weeks. Sonatrach approvals shape energy deals.. Leading with price erases your premium.</a:t>
            </a:r>
          </a:p>
        </p:txBody>
      </p:sp>
      <p:sp>
        <p:nvSpPr>
          <p:cNvPr id="35" name="Rectangle 34"/>
          <p:cNvSpPr/>
          <p:nvPr/>
        </p:nvSpPr>
        <p:spPr>
          <a:xfrm>
            <a:off x="8513063" y="5449824"/>
            <a:ext cx="54864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TextBox 35"/>
          <p:cNvSpPr txBox="1"/>
          <p:nvPr/>
        </p:nvSpPr>
        <p:spPr>
          <a:xfrm>
            <a:off x="8513063" y="5522976"/>
            <a:ext cx="324612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DO INSTEAD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8513063" y="5788152"/>
            <a:ext cx="3246120" cy="1463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1" i="0">
                <a:solidFill>
                  <a:srgbClr val="0D1F3C"/>
                </a:solidFill>
                <a:latin typeface="Arial"/>
              </a:rPr>
              <a:t>Anchor on the cost of the status quo. Bring price up only after they describe the gap in their own words.</a:t>
            </a:r>
          </a:p>
        </p:txBody>
      </p:sp>
      <p:sp>
        <p:nvSpPr>
          <p:cNvPr id="38" name="Rectangle 37"/>
          <p:cNvSpPr/>
          <p:nvPr/>
        </p:nvSpPr>
        <p:spPr>
          <a:xfrm>
            <a:off x="777240" y="6565392"/>
            <a:ext cx="11064240" cy="16459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TextBox 38"/>
          <p:cNvSpPr txBox="1"/>
          <p:nvPr/>
        </p:nvSpPr>
        <p:spPr>
          <a:xfrm>
            <a:off x="777240" y="6620256"/>
            <a:ext cx="685800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0" i="0">
                <a:solidFill>
                  <a:srgbClr val="6B7280"/>
                </a:solidFill>
                <a:latin typeface="Arial"/>
              </a:rPr>
              <a:t>GoKulturely  ·  🇩🇿 Algeria  ·  Confidential briefing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7680960" y="6620256"/>
            <a:ext cx="416052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800" b="0" i="1">
                <a:solidFill>
                  <a:srgbClr val="8B5A00"/>
                </a:solidFill>
                <a:latin typeface="Arial"/>
              </a:rPr>
              <a:t>Free preview · Upgrade to Pro to unlock all 108 countries · gokulturely.com/pricing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A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502920" cy="685800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502920" cy="50292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0" y="45720"/>
            <a:ext cx="5029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2200" b="1" i="0">
                <a:solidFill>
                  <a:srgbClr val="0D1F3C"/>
                </a:solidFill>
                <a:latin typeface="Georgia"/>
              </a:rPr>
              <a:t>04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" y="777240"/>
            <a:ext cx="411480" cy="4114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V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O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I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C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E</a:t>
            </a:r>
          </a:p>
        </p:txBody>
      </p:sp>
      <p:sp>
        <p:nvSpPr>
          <p:cNvPr id="7" name="Rectangle 6"/>
          <p:cNvSpPr/>
          <p:nvPr/>
        </p:nvSpPr>
        <p:spPr>
          <a:xfrm>
            <a:off x="137160" y="6492240"/>
            <a:ext cx="228600" cy="54864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68680" y="411480"/>
            <a:ext cx="10515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000" b="1" i="0">
                <a:solidFill>
                  <a:srgbClr val="8B5A00"/>
                </a:solidFill>
                <a:latin typeface="Arial"/>
              </a:rPr>
              <a:t>COMMUNICATION STYLE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68680" y="713232"/>
            <a:ext cx="105156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800" b="1" i="0">
                <a:solidFill>
                  <a:srgbClr val="0D1F3C"/>
                </a:solidFill>
                <a:latin typeface="Georgia"/>
              </a:rPr>
              <a:t>How they speak — and how to write back</a:t>
            </a:r>
          </a:p>
        </p:txBody>
      </p:sp>
      <p:sp>
        <p:nvSpPr>
          <p:cNvPr id="10" name="Rectangle 9"/>
          <p:cNvSpPr/>
          <p:nvPr/>
        </p:nvSpPr>
        <p:spPr>
          <a:xfrm>
            <a:off x="868680" y="1508760"/>
            <a:ext cx="64008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868680" y="1719072"/>
            <a:ext cx="53035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HOW THEY SPEAK</a:t>
            </a:r>
          </a:p>
        </p:txBody>
      </p:sp>
      <p:sp>
        <p:nvSpPr>
          <p:cNvPr id="12" name="Rectangle 11"/>
          <p:cNvSpPr/>
          <p:nvPr/>
        </p:nvSpPr>
        <p:spPr>
          <a:xfrm>
            <a:off x="868680" y="1947672"/>
            <a:ext cx="457200" cy="2286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868680" y="2057400"/>
            <a:ext cx="5303520" cy="1417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30000"/>
              </a:lnSpc>
            </a:pPr>
            <a:r>
              <a:rPr sz="1100" b="0" i="0">
                <a:solidFill>
                  <a:srgbClr val="1A2642"/>
                </a:solidFill>
                <a:latin typeface="Arial"/>
              </a:rPr>
              <a:t>Indirect and relationship-driven; refusals come wrapped. French-language documentation expected for older counterparts. State-linked counterparts maintain formal, hierarchical communication.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492240" y="1719072"/>
            <a:ext cx="53035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HIERARCHY &amp; TITLES</a:t>
            </a:r>
          </a:p>
        </p:txBody>
      </p:sp>
      <p:sp>
        <p:nvSpPr>
          <p:cNvPr id="15" name="Rectangle 14"/>
          <p:cNvSpPr/>
          <p:nvPr/>
        </p:nvSpPr>
        <p:spPr>
          <a:xfrm>
            <a:off x="6492240" y="1947672"/>
            <a:ext cx="457200" cy="2286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492240" y="2057400"/>
            <a:ext cx="5303520" cy="1417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30000"/>
              </a:lnSpc>
            </a:pPr>
            <a:r>
              <a:rPr sz="1100" b="0" i="0">
                <a:solidFill>
                  <a:srgbClr val="1A2642"/>
                </a:solidFill>
                <a:latin typeface="Arial"/>
              </a:rPr>
              <a:t>Steep; the senior person frames the discussion and signs off. The state remains the dominant economic actor, especially in hydrocarbons.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68680" y="370332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EMAIL TONE — GET IT RIGHT</a:t>
            </a:r>
          </a:p>
        </p:txBody>
      </p:sp>
      <p:sp>
        <p:nvSpPr>
          <p:cNvPr id="18" name="Rectangle 17"/>
          <p:cNvSpPr/>
          <p:nvPr/>
        </p:nvSpPr>
        <p:spPr>
          <a:xfrm>
            <a:off x="868680" y="4023360"/>
            <a:ext cx="5349240" cy="2331720"/>
          </a:xfrm>
          <a:prstGeom prst="rect">
            <a:avLst/>
          </a:prstGeom>
          <a:solidFill>
            <a:srgbClr val="FAFAF7"/>
          </a:solidFill>
          <a:ln w="7620">
            <a:solidFill>
              <a:srgbClr val="E8ECF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ounded Rectangle 18"/>
          <p:cNvSpPr/>
          <p:nvPr/>
        </p:nvSpPr>
        <p:spPr>
          <a:xfrm>
            <a:off x="1005840" y="4160520"/>
            <a:ext cx="777240" cy="237744"/>
          </a:xfrm>
          <a:prstGeom prst="roundRect">
            <a:avLst>
              <a:gd name="adj" fmla="val 50000"/>
            </a:avLst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25400" rIns="25400" tIns="0" bIns="0"/>
          <a:lstStyle/>
          <a:p>
            <a:pPr algn="ctr"/>
            <a:r>
              <a:rPr sz="800" b="1">
                <a:solidFill>
                  <a:srgbClr val="FAFAF7"/>
                </a:solidFill>
                <a:latin typeface="Arial"/>
              </a:rPr>
              <a:t>DON'T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874519" y="4160520"/>
            <a:ext cx="3657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1" i="0">
                <a:solidFill>
                  <a:srgbClr val="0D1F3C"/>
                </a:solidFill>
                <a:latin typeface="Georgia"/>
              </a:rPr>
              <a:t>Wrong tone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051560" y="4526280"/>
            <a:ext cx="5074920" cy="1783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30000"/>
              </a:lnSpc>
            </a:pPr>
            <a:r>
              <a:rPr sz="900" b="0" i="1">
                <a:solidFill>
                  <a:srgbClr val="1A2642"/>
                </a:solidFill>
                <a:latin typeface="Arial"/>
              </a:rPr>
              <a:t>Hi — circling back. Need an answer by Friday. Are we good to go?</a:t>
            </a:r>
          </a:p>
        </p:txBody>
      </p:sp>
      <p:sp>
        <p:nvSpPr>
          <p:cNvPr id="22" name="Rectangle 21"/>
          <p:cNvSpPr/>
          <p:nvPr/>
        </p:nvSpPr>
        <p:spPr>
          <a:xfrm>
            <a:off x="6492240" y="4023360"/>
            <a:ext cx="5349240" cy="2331720"/>
          </a:xfrm>
          <a:prstGeom prst="rect">
            <a:avLst/>
          </a:prstGeom>
          <a:solidFill>
            <a:srgbClr val="FEF3DD"/>
          </a:solidFill>
          <a:ln w="7620">
            <a:solidFill>
              <a:srgbClr val="F5A62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Rounded Rectangle 22"/>
          <p:cNvSpPr/>
          <p:nvPr/>
        </p:nvSpPr>
        <p:spPr>
          <a:xfrm>
            <a:off x="6629400" y="4160520"/>
            <a:ext cx="777240" cy="237744"/>
          </a:xfrm>
          <a:prstGeom prst="roundRect">
            <a:avLst>
              <a:gd name="adj" fmla="val 50000"/>
            </a:avLst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25400" rIns="25400" tIns="0" bIns="0"/>
          <a:lstStyle/>
          <a:p>
            <a:pPr algn="ctr"/>
            <a:r>
              <a:rPr sz="800" b="1">
                <a:solidFill>
                  <a:srgbClr val="0D1F3C"/>
                </a:solidFill>
                <a:latin typeface="Arial"/>
              </a:rPr>
              <a:t>DO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498079" y="4160520"/>
            <a:ext cx="3657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1" i="0">
                <a:solidFill>
                  <a:srgbClr val="0D1F3C"/>
                </a:solidFill>
                <a:latin typeface="Georgia"/>
              </a:rPr>
              <a:t>Right tone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675120" y="4526280"/>
            <a:ext cx="5074920" cy="1783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30000"/>
              </a:lnSpc>
            </a:pPr>
            <a:r>
              <a:rPr sz="900" b="0" i="0">
                <a:solidFill>
                  <a:srgbClr val="1A2642"/>
                </a:solidFill>
                <a:latin typeface="Arial"/>
              </a:rPr>
              <a:t>Dear [Name], thank you for the time you have already invested in this discussion. I wanted to share where we are and ask whether end of next week would work to align on next steps. I appreciate your guidance.</a:t>
            </a:r>
          </a:p>
        </p:txBody>
      </p:sp>
      <p:sp>
        <p:nvSpPr>
          <p:cNvPr id="26" name="Rectangle 25"/>
          <p:cNvSpPr/>
          <p:nvPr/>
        </p:nvSpPr>
        <p:spPr>
          <a:xfrm>
            <a:off x="777240" y="6565392"/>
            <a:ext cx="11064240" cy="16459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777240" y="6620256"/>
            <a:ext cx="685800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0" i="0">
                <a:solidFill>
                  <a:srgbClr val="6B7280"/>
                </a:solidFill>
                <a:latin typeface="Arial"/>
              </a:rPr>
              <a:t>GoKulturely  ·  🇩🇿 Algeria  ·  Confidential briefing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7680960" y="6620256"/>
            <a:ext cx="416052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800" b="0" i="1">
                <a:solidFill>
                  <a:srgbClr val="8B5A00"/>
                </a:solidFill>
                <a:latin typeface="Arial"/>
              </a:rPr>
              <a:t>Free preview · Upgrade to Pro to unlock all 108 countries · gokulturely.com/pricing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A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502920" cy="685800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502920" cy="50292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0" y="45720"/>
            <a:ext cx="5029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2200" b="1" i="0">
                <a:solidFill>
                  <a:srgbClr val="0D1F3C"/>
                </a:solidFill>
                <a:latin typeface="Georgia"/>
              </a:rPr>
              <a:t>05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" y="777240"/>
            <a:ext cx="411480" cy="4114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T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R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U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S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T</a:t>
            </a:r>
          </a:p>
        </p:txBody>
      </p:sp>
      <p:sp>
        <p:nvSpPr>
          <p:cNvPr id="7" name="Rectangle 6"/>
          <p:cNvSpPr/>
          <p:nvPr/>
        </p:nvSpPr>
        <p:spPr>
          <a:xfrm>
            <a:off x="137160" y="6492240"/>
            <a:ext cx="228600" cy="54864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68680" y="411480"/>
            <a:ext cx="10515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000" b="1" i="0">
                <a:solidFill>
                  <a:srgbClr val="8B5A00"/>
                </a:solidFill>
                <a:latin typeface="Arial"/>
              </a:rPr>
              <a:t>TRUST-BUILDING TIMELINE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68680" y="713232"/>
            <a:ext cx="105156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800" b="1" i="0">
                <a:solidFill>
                  <a:srgbClr val="0D1F3C"/>
                </a:solidFill>
                <a:latin typeface="Georgia"/>
              </a:rPr>
              <a:t>How relationships build — and break</a:t>
            </a:r>
          </a:p>
        </p:txBody>
      </p:sp>
      <p:sp>
        <p:nvSpPr>
          <p:cNvPr id="10" name="Rectangle 9"/>
          <p:cNvSpPr/>
          <p:nvPr/>
        </p:nvSpPr>
        <p:spPr>
          <a:xfrm>
            <a:off x="868680" y="1508760"/>
            <a:ext cx="64008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868680" y="1719072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HOW RELATIONSHIPS BUILD</a:t>
            </a:r>
          </a:p>
        </p:txBody>
      </p:sp>
      <p:sp>
        <p:nvSpPr>
          <p:cNvPr id="12" name="Rectangle 11"/>
          <p:cNvSpPr/>
          <p:nvPr/>
        </p:nvSpPr>
        <p:spPr>
          <a:xfrm>
            <a:off x="868680" y="1947672"/>
            <a:ext cx="457200" cy="2286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868680" y="2057400"/>
            <a:ext cx="10972800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30000"/>
              </a:lnSpc>
            </a:pPr>
            <a:r>
              <a:rPr sz="1100" b="0" i="0">
                <a:solidFill>
                  <a:srgbClr val="1A2642"/>
                </a:solidFill>
                <a:latin typeface="Arial"/>
              </a:rPr>
              <a:t>Patient and multi-visit. State-linked deals 6–12 months and politically sensitive; private sector 10–16 weeks. Sonatrach approvals shape energy deals.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68680" y="3154680"/>
            <a:ext cx="534924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SIGNALS OF TRUST</a:t>
            </a:r>
          </a:p>
        </p:txBody>
      </p:sp>
      <p:sp>
        <p:nvSpPr>
          <p:cNvPr id="15" name="Rectangle 14"/>
          <p:cNvSpPr/>
          <p:nvPr/>
        </p:nvSpPr>
        <p:spPr>
          <a:xfrm>
            <a:off x="868680" y="3383280"/>
            <a:ext cx="457200" cy="2286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868680" y="3584448"/>
            <a:ext cx="91440" cy="9144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1097280" y="3520440"/>
            <a:ext cx="507492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0" i="0">
                <a:solidFill>
                  <a:srgbClr val="1A2642"/>
                </a:solidFill>
                <a:latin typeface="Arial"/>
              </a:rPr>
              <a:t>Showing up in person at least once before the deal closes.</a:t>
            </a:r>
          </a:p>
        </p:txBody>
      </p:sp>
      <p:sp>
        <p:nvSpPr>
          <p:cNvPr id="18" name="Rectangle 17"/>
          <p:cNvSpPr/>
          <p:nvPr/>
        </p:nvSpPr>
        <p:spPr>
          <a:xfrm>
            <a:off x="868680" y="4087368"/>
            <a:ext cx="91440" cy="9144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1097280" y="4023360"/>
            <a:ext cx="507492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0" i="0">
                <a:solidFill>
                  <a:srgbClr val="1A2642"/>
                </a:solidFill>
                <a:latin typeface="Arial"/>
              </a:rPr>
              <a:t>Remembering personal context (family, past meetings, holidays) without being asked.</a:t>
            </a:r>
          </a:p>
        </p:txBody>
      </p:sp>
      <p:sp>
        <p:nvSpPr>
          <p:cNvPr id="20" name="Rectangle 19"/>
          <p:cNvSpPr/>
          <p:nvPr/>
        </p:nvSpPr>
        <p:spPr>
          <a:xfrm>
            <a:off x="868680" y="4590288"/>
            <a:ext cx="91440" cy="9144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1097280" y="4526280"/>
            <a:ext cx="507492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0" i="0">
                <a:solidFill>
                  <a:srgbClr val="1A2642"/>
                </a:solidFill>
                <a:latin typeface="Arial"/>
              </a:rPr>
              <a:t>Speaking measured, accurate words. Local audiences detect overpromising.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492240" y="3154680"/>
            <a:ext cx="534924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0D1F3C"/>
                </a:solidFill>
                <a:latin typeface="Arial"/>
              </a:rPr>
              <a:t>WHAT DESTROYS TRUST</a:t>
            </a:r>
          </a:p>
        </p:txBody>
      </p:sp>
      <p:sp>
        <p:nvSpPr>
          <p:cNvPr id="23" name="Rectangle 22"/>
          <p:cNvSpPr/>
          <p:nvPr/>
        </p:nvSpPr>
        <p:spPr>
          <a:xfrm>
            <a:off x="6492240" y="3383280"/>
            <a:ext cx="457200" cy="2286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Rectangle 23"/>
          <p:cNvSpPr/>
          <p:nvPr/>
        </p:nvSpPr>
        <p:spPr>
          <a:xfrm>
            <a:off x="6492240" y="3584448"/>
            <a:ext cx="91440" cy="91440"/>
          </a:xfrm>
          <a:prstGeom prst="rect">
            <a:avLst/>
          </a:prstGeom>
          <a:solidFill>
            <a:srgbClr val="FAFAF7"/>
          </a:solidFill>
          <a:ln w="12700">
            <a:solidFill>
              <a:srgbClr val="0D1F3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6720840" y="3520440"/>
            <a:ext cx="507492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0" i="0">
                <a:solidFill>
                  <a:srgbClr val="1A2642"/>
                </a:solidFill>
                <a:latin typeface="Arial"/>
              </a:rPr>
              <a:t>Switching contacts mid-deal without a warm introduction.</a:t>
            </a:r>
          </a:p>
        </p:txBody>
      </p:sp>
      <p:sp>
        <p:nvSpPr>
          <p:cNvPr id="26" name="Rectangle 25"/>
          <p:cNvSpPr/>
          <p:nvPr/>
        </p:nvSpPr>
        <p:spPr>
          <a:xfrm>
            <a:off x="6492240" y="4087368"/>
            <a:ext cx="91440" cy="91440"/>
          </a:xfrm>
          <a:prstGeom prst="rect">
            <a:avLst/>
          </a:prstGeom>
          <a:solidFill>
            <a:srgbClr val="FAFAF7"/>
          </a:solidFill>
          <a:ln w="12700">
            <a:solidFill>
              <a:srgbClr val="0D1F3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6720840" y="4023360"/>
            <a:ext cx="507492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0" i="0">
                <a:solidFill>
                  <a:srgbClr val="1A2642"/>
                </a:solidFill>
                <a:latin typeface="Arial"/>
              </a:rPr>
              <a:t>Promising executive sponsorship that does not show up.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868680" y="608076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8B5A00"/>
                </a:solidFill>
                <a:latin typeface="Arial"/>
              </a:rPr>
              <a:t>FACE-SAVING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868680" y="6291072"/>
            <a:ext cx="10972800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0000"/>
              </a:lnSpc>
            </a:pPr>
            <a:r>
              <a:rPr sz="800" b="0" i="1">
                <a:solidFill>
                  <a:srgbClr val="6B7280"/>
                </a:solidFill>
                <a:latin typeface="Arial"/>
              </a:rPr>
              <a:t>Avoid casual commentary on the 1990s civil war ("Black Decade"), Algeria–Morocco tensions (especially Western Sahara), and France–Algeria colonial history. Tread carefully on the Hirak protests.</a:t>
            </a:r>
          </a:p>
        </p:txBody>
      </p:sp>
      <p:sp>
        <p:nvSpPr>
          <p:cNvPr id="30" name="Rectangle 29"/>
          <p:cNvSpPr/>
          <p:nvPr/>
        </p:nvSpPr>
        <p:spPr>
          <a:xfrm>
            <a:off x="777240" y="6565392"/>
            <a:ext cx="11064240" cy="16459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777240" y="6620256"/>
            <a:ext cx="685800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0" i="0">
                <a:solidFill>
                  <a:srgbClr val="6B7280"/>
                </a:solidFill>
                <a:latin typeface="Arial"/>
              </a:rPr>
              <a:t>GoKulturely  ·  🇩🇿 Algeria  ·  Confidential briefing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7680960" y="6620256"/>
            <a:ext cx="416052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800" b="0" i="1">
                <a:solidFill>
                  <a:srgbClr val="8B5A00"/>
                </a:solidFill>
                <a:latin typeface="Arial"/>
              </a:rPr>
              <a:t>Free preview · Upgrade to Pro to unlock all 108 countries · gokulturely.com/pricing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A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502920" cy="685800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502920" cy="50292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0" y="45720"/>
            <a:ext cx="5029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2200" b="1" i="0">
                <a:solidFill>
                  <a:srgbClr val="0D1F3C"/>
                </a:solidFill>
                <a:latin typeface="Georgia"/>
              </a:rPr>
              <a:t>06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" y="777240"/>
            <a:ext cx="411480" cy="4114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U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P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G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R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A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D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E</a:t>
            </a:r>
          </a:p>
        </p:txBody>
      </p:sp>
      <p:sp>
        <p:nvSpPr>
          <p:cNvPr id="7" name="Rectangle 6"/>
          <p:cNvSpPr/>
          <p:nvPr/>
        </p:nvSpPr>
        <p:spPr>
          <a:xfrm>
            <a:off x="137160" y="6492240"/>
            <a:ext cx="228600" cy="54864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68680" y="411480"/>
            <a:ext cx="10515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000" b="1" i="0">
                <a:solidFill>
                  <a:srgbClr val="8B5A00"/>
                </a:solidFill>
                <a:latin typeface="Arial"/>
              </a:rPr>
              <a:t>YOUR NEXT STEPS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68680" y="713232"/>
            <a:ext cx="105156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800" b="1" i="0">
                <a:solidFill>
                  <a:srgbClr val="0D1F3C"/>
                </a:solidFill>
                <a:latin typeface="Georgia"/>
              </a:rPr>
              <a:t>Two ways to keep building cultural fluency</a:t>
            </a:r>
          </a:p>
        </p:txBody>
      </p:sp>
      <p:sp>
        <p:nvSpPr>
          <p:cNvPr id="10" name="Rectangle 9"/>
          <p:cNvSpPr/>
          <p:nvPr/>
        </p:nvSpPr>
        <p:spPr>
          <a:xfrm>
            <a:off x="868680" y="1508760"/>
            <a:ext cx="64008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868680" y="1828800"/>
            <a:ext cx="10972800" cy="1691640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1051560" y="1920240"/>
            <a:ext cx="914400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4800" b="1" i="0">
                <a:solidFill>
                  <a:srgbClr val="F5A623"/>
                </a:solidFill>
                <a:latin typeface="Georgia"/>
              </a:rPr>
              <a:t>01</a:t>
            </a:r>
          </a:p>
        </p:txBody>
      </p:sp>
      <p:sp>
        <p:nvSpPr>
          <p:cNvPr id="13" name="Rectangle 12"/>
          <p:cNvSpPr/>
          <p:nvPr/>
        </p:nvSpPr>
        <p:spPr>
          <a:xfrm>
            <a:off x="2011680" y="2103120"/>
            <a:ext cx="22860" cy="118872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2240280" y="2011680"/>
            <a:ext cx="9418320" cy="5943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15000"/>
              </a:lnSpc>
            </a:pPr>
            <a:r>
              <a:rPr sz="1800" b="1" i="0">
                <a:solidFill>
                  <a:srgbClr val="0D1F3C"/>
                </a:solidFill>
                <a:latin typeface="Georgia"/>
              </a:rPr>
              <a:t>Practice this sales negotiation before the meeting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240280" y="2697480"/>
            <a:ext cx="9418320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200" b="0" i="0">
                <a:solidFill>
                  <a:srgbClr val="8B5A00"/>
                </a:solidFill>
                <a:latin typeface="Arial"/>
              </a:rPr>
              <a:t>Try Demo  →  gokulturely.com/try?country=dz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240280" y="3063240"/>
            <a:ext cx="941832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0" i="1">
                <a:solidFill>
                  <a:srgbClr val="6B7280"/>
                </a:solidFill>
                <a:latin typeface="Arial"/>
              </a:rPr>
              <a:t>Practice this country with a live AI buyer-side simulator.</a:t>
            </a:r>
          </a:p>
        </p:txBody>
      </p:sp>
      <p:sp>
        <p:nvSpPr>
          <p:cNvPr id="17" name="Rectangle 16"/>
          <p:cNvSpPr/>
          <p:nvPr/>
        </p:nvSpPr>
        <p:spPr>
          <a:xfrm>
            <a:off x="868680" y="3703320"/>
            <a:ext cx="10972800" cy="1691640"/>
          </a:xfrm>
          <a:prstGeom prst="rect">
            <a:avLst/>
          </a:prstGeom>
          <a:solidFill>
            <a:srgbClr val="FEF3D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1051560" y="3794760"/>
            <a:ext cx="914400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4800" b="1" i="0">
                <a:solidFill>
                  <a:srgbClr val="0D1F3C"/>
                </a:solidFill>
                <a:latin typeface="Georgia"/>
              </a:rPr>
              <a:t>02</a:t>
            </a:r>
          </a:p>
        </p:txBody>
      </p:sp>
      <p:sp>
        <p:nvSpPr>
          <p:cNvPr id="19" name="Rectangle 18"/>
          <p:cNvSpPr/>
          <p:nvPr/>
        </p:nvSpPr>
        <p:spPr>
          <a:xfrm>
            <a:off x="2011680" y="3977639"/>
            <a:ext cx="22860" cy="118872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2240280" y="3886200"/>
            <a:ext cx="9418320" cy="5943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15000"/>
              </a:lnSpc>
            </a:pPr>
            <a:r>
              <a:rPr sz="1800" b="1" i="0">
                <a:solidFill>
                  <a:srgbClr val="0D1F3C"/>
                </a:solidFill>
                <a:latin typeface="Georgia"/>
              </a:rPr>
              <a:t>Pressure-test your first outreach email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2240280" y="4572000"/>
            <a:ext cx="9418320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200" b="0" i="0">
                <a:solidFill>
                  <a:srgbClr val="8B5A00"/>
                </a:solidFill>
                <a:latin typeface="Arial"/>
              </a:rPr>
              <a:t>Try Copilot  →  gokulturely.com/copilot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2240280" y="4937760"/>
            <a:ext cx="941832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0" i="1">
                <a:solidFill>
                  <a:srgbClr val="6B7280"/>
                </a:solidFill>
                <a:latin typeface="Arial"/>
              </a:rPr>
              <a:t>Real-time guidance during your live calls and email drafts.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68680" y="5852160"/>
            <a:ext cx="109728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1" i="0">
                <a:solidFill>
                  <a:srgbClr val="0D1F3C"/>
                </a:solidFill>
                <a:latin typeface="Arial"/>
              </a:rPr>
              <a:t>GoKulturely  ·  108 countries  ·  Erin Meyer 8-scale Culture Map  ·  Cultural intelligence for international Sales VPs</a:t>
            </a:r>
          </a:p>
        </p:txBody>
      </p:sp>
      <p:sp>
        <p:nvSpPr>
          <p:cNvPr id="24" name="Rectangle 23"/>
          <p:cNvSpPr/>
          <p:nvPr/>
        </p:nvSpPr>
        <p:spPr>
          <a:xfrm>
            <a:off x="777240" y="6565392"/>
            <a:ext cx="11064240" cy="16459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777240" y="6620256"/>
            <a:ext cx="685800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0" i="0">
                <a:solidFill>
                  <a:srgbClr val="6B7280"/>
                </a:solidFill>
                <a:latin typeface="Arial"/>
              </a:rPr>
              <a:t>GoKulturely  ·  🇩🇿 Algeria  ·  Confidential briefing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7680960" y="6620256"/>
            <a:ext cx="416052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800" b="0" i="1">
                <a:solidFill>
                  <a:srgbClr val="8B5A00"/>
                </a:solidFill>
                <a:latin typeface="Arial"/>
              </a:rPr>
              <a:t>Free preview · Upgrade to Pro to unlock all 108 countries · gokulturely.com/pricing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