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Japan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🇯🇵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Japan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Japan 🇯🇵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Asia-Pacific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Tokyo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Japanese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JPY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6684264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22392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Japan: 54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Japan hierarchy norms are close to US baseline, but local titles still matter in introductions.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68680" y="3858768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ERIN MEYER CULTURE MAP  ·  8 SCALES vs. USA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68680" y="4206240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Communicating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286000" y="427024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Low context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635240" y="427024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High context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822191" y="4302252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Oval 38"/>
          <p:cNvSpPr/>
          <p:nvPr/>
        </p:nvSpPr>
        <p:spPr>
          <a:xfrm>
            <a:off x="3762755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4173219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Oval 40"/>
          <p:cNvSpPr/>
          <p:nvPr/>
        </p:nvSpPr>
        <p:spPr>
          <a:xfrm>
            <a:off x="4583683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Oval 41"/>
          <p:cNvSpPr/>
          <p:nvPr/>
        </p:nvSpPr>
        <p:spPr>
          <a:xfrm>
            <a:off x="4994147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5404611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Oval 43"/>
          <p:cNvSpPr/>
          <p:nvPr/>
        </p:nvSpPr>
        <p:spPr>
          <a:xfrm>
            <a:off x="5815075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Oval 44"/>
          <p:cNvSpPr/>
          <p:nvPr/>
        </p:nvSpPr>
        <p:spPr>
          <a:xfrm>
            <a:off x="6225539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Oval 45"/>
          <p:cNvSpPr/>
          <p:nvPr/>
        </p:nvSpPr>
        <p:spPr>
          <a:xfrm>
            <a:off x="6636003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Oval 46"/>
          <p:cNvSpPr/>
          <p:nvPr/>
        </p:nvSpPr>
        <p:spPr>
          <a:xfrm>
            <a:off x="7046467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Oval 47"/>
          <p:cNvSpPr/>
          <p:nvPr/>
        </p:nvSpPr>
        <p:spPr>
          <a:xfrm>
            <a:off x="7456931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Oval 48"/>
          <p:cNvSpPr/>
          <p:nvPr/>
        </p:nvSpPr>
        <p:spPr>
          <a:xfrm>
            <a:off x="7415783" y="4206240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Oval 49"/>
          <p:cNvSpPr/>
          <p:nvPr/>
        </p:nvSpPr>
        <p:spPr>
          <a:xfrm>
            <a:off x="4132071" y="4206240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351775" y="4023360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10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958336" y="4462272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2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9098280" y="4224528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E3EB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164E3C"/>
                </a:solidFill>
                <a:latin typeface="Arial"/>
              </a:rPr>
              <a:t>OFFICIAL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68680" y="4517136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Evaluating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286000" y="458114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Direct negative feedback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635240" y="458114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Indirect negative feedback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822191" y="4613148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Oval 57"/>
          <p:cNvSpPr/>
          <p:nvPr/>
        </p:nvSpPr>
        <p:spPr>
          <a:xfrm>
            <a:off x="3762755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Oval 58"/>
          <p:cNvSpPr/>
          <p:nvPr/>
        </p:nvSpPr>
        <p:spPr>
          <a:xfrm>
            <a:off x="4173219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Oval 59"/>
          <p:cNvSpPr/>
          <p:nvPr/>
        </p:nvSpPr>
        <p:spPr>
          <a:xfrm>
            <a:off x="4583683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Oval 60"/>
          <p:cNvSpPr/>
          <p:nvPr/>
        </p:nvSpPr>
        <p:spPr>
          <a:xfrm>
            <a:off x="4994147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Oval 61"/>
          <p:cNvSpPr/>
          <p:nvPr/>
        </p:nvSpPr>
        <p:spPr>
          <a:xfrm>
            <a:off x="5404611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Oval 62"/>
          <p:cNvSpPr/>
          <p:nvPr/>
        </p:nvSpPr>
        <p:spPr>
          <a:xfrm>
            <a:off x="5815075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Oval 63"/>
          <p:cNvSpPr/>
          <p:nvPr/>
        </p:nvSpPr>
        <p:spPr>
          <a:xfrm>
            <a:off x="6225539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Oval 64"/>
          <p:cNvSpPr/>
          <p:nvPr/>
        </p:nvSpPr>
        <p:spPr>
          <a:xfrm>
            <a:off x="6636003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Oval 65"/>
          <p:cNvSpPr/>
          <p:nvPr/>
        </p:nvSpPr>
        <p:spPr>
          <a:xfrm>
            <a:off x="7046467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Oval 66"/>
          <p:cNvSpPr/>
          <p:nvPr/>
        </p:nvSpPr>
        <p:spPr>
          <a:xfrm>
            <a:off x="7456931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Oval 67"/>
          <p:cNvSpPr/>
          <p:nvPr/>
        </p:nvSpPr>
        <p:spPr>
          <a:xfrm>
            <a:off x="7415783" y="4517136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Oval 68"/>
          <p:cNvSpPr/>
          <p:nvPr/>
        </p:nvSpPr>
        <p:spPr>
          <a:xfrm>
            <a:off x="4952999" y="4517136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7351775" y="4334256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10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779264" y="4773168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9098280" y="4535424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E3EB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164E3C"/>
                </a:solidFill>
                <a:latin typeface="Arial"/>
              </a:rPr>
              <a:t>OFFICIAL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68680" y="4828031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Persuading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286000" y="489204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Applications-first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7635240" y="489204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Principles-first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822191" y="4924044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Oval 76"/>
          <p:cNvSpPr/>
          <p:nvPr/>
        </p:nvSpPr>
        <p:spPr>
          <a:xfrm>
            <a:off x="3762755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Oval 77"/>
          <p:cNvSpPr/>
          <p:nvPr/>
        </p:nvSpPr>
        <p:spPr>
          <a:xfrm>
            <a:off x="4173219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Oval 78"/>
          <p:cNvSpPr/>
          <p:nvPr/>
        </p:nvSpPr>
        <p:spPr>
          <a:xfrm>
            <a:off x="4583683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Oval 79"/>
          <p:cNvSpPr/>
          <p:nvPr/>
        </p:nvSpPr>
        <p:spPr>
          <a:xfrm>
            <a:off x="4994147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Oval 80"/>
          <p:cNvSpPr/>
          <p:nvPr/>
        </p:nvSpPr>
        <p:spPr>
          <a:xfrm>
            <a:off x="5404611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Oval 81"/>
          <p:cNvSpPr/>
          <p:nvPr/>
        </p:nvSpPr>
        <p:spPr>
          <a:xfrm>
            <a:off x="5815075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Oval 82"/>
          <p:cNvSpPr/>
          <p:nvPr/>
        </p:nvSpPr>
        <p:spPr>
          <a:xfrm>
            <a:off x="6225539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Oval 83"/>
          <p:cNvSpPr/>
          <p:nvPr/>
        </p:nvSpPr>
        <p:spPr>
          <a:xfrm>
            <a:off x="6636003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Oval 84"/>
          <p:cNvSpPr/>
          <p:nvPr/>
        </p:nvSpPr>
        <p:spPr>
          <a:xfrm>
            <a:off x="7046467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Oval 85"/>
          <p:cNvSpPr/>
          <p:nvPr/>
        </p:nvSpPr>
        <p:spPr>
          <a:xfrm>
            <a:off x="7456931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Oval 86"/>
          <p:cNvSpPr/>
          <p:nvPr/>
        </p:nvSpPr>
        <p:spPr>
          <a:xfrm>
            <a:off x="5773927" y="4828031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Oval 87"/>
          <p:cNvSpPr/>
          <p:nvPr/>
        </p:nvSpPr>
        <p:spPr>
          <a:xfrm>
            <a:off x="4542535" y="4828031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5709920" y="4645152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6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4368800" y="5084064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3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9098280" y="4846320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E3EB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164E3C"/>
                </a:solidFill>
                <a:latin typeface="Arial"/>
              </a:rPr>
              <a:t>OFFICIAL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868680" y="5138928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Leading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2286000" y="5202936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Egalitarian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7635240" y="5202936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Hierarchical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822191" y="5234940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Oval 95"/>
          <p:cNvSpPr/>
          <p:nvPr/>
        </p:nvSpPr>
        <p:spPr>
          <a:xfrm>
            <a:off x="3762755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Oval 96"/>
          <p:cNvSpPr/>
          <p:nvPr/>
        </p:nvSpPr>
        <p:spPr>
          <a:xfrm>
            <a:off x="4173219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Oval 97"/>
          <p:cNvSpPr/>
          <p:nvPr/>
        </p:nvSpPr>
        <p:spPr>
          <a:xfrm>
            <a:off x="4583683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Oval 98"/>
          <p:cNvSpPr/>
          <p:nvPr/>
        </p:nvSpPr>
        <p:spPr>
          <a:xfrm>
            <a:off x="4994147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Oval 99"/>
          <p:cNvSpPr/>
          <p:nvPr/>
        </p:nvSpPr>
        <p:spPr>
          <a:xfrm>
            <a:off x="5404611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Oval 100"/>
          <p:cNvSpPr/>
          <p:nvPr/>
        </p:nvSpPr>
        <p:spPr>
          <a:xfrm>
            <a:off x="5815075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Oval 101"/>
          <p:cNvSpPr/>
          <p:nvPr/>
        </p:nvSpPr>
        <p:spPr>
          <a:xfrm>
            <a:off x="6225539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Oval 102"/>
          <p:cNvSpPr/>
          <p:nvPr/>
        </p:nvSpPr>
        <p:spPr>
          <a:xfrm>
            <a:off x="6636003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Oval 103"/>
          <p:cNvSpPr/>
          <p:nvPr/>
        </p:nvSpPr>
        <p:spPr>
          <a:xfrm>
            <a:off x="7046467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Oval 104"/>
          <p:cNvSpPr/>
          <p:nvPr/>
        </p:nvSpPr>
        <p:spPr>
          <a:xfrm>
            <a:off x="7456931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Oval 105"/>
          <p:cNvSpPr/>
          <p:nvPr/>
        </p:nvSpPr>
        <p:spPr>
          <a:xfrm>
            <a:off x="7005319" y="5138928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Oval 106"/>
          <p:cNvSpPr/>
          <p:nvPr/>
        </p:nvSpPr>
        <p:spPr>
          <a:xfrm>
            <a:off x="4952999" y="5138928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6941312" y="4956048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9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4779264" y="5394960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9098280" y="5157216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E3EB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164E3C"/>
                </a:solidFill>
                <a:latin typeface="Arial"/>
              </a:rPr>
              <a:t>OFFICIAL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868680" y="5449824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Deciding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2286000" y="5513832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Consensual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7635240" y="5513832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Top-down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3822191" y="5545836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Oval 114"/>
          <p:cNvSpPr/>
          <p:nvPr/>
        </p:nvSpPr>
        <p:spPr>
          <a:xfrm>
            <a:off x="3762755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Oval 115"/>
          <p:cNvSpPr/>
          <p:nvPr/>
        </p:nvSpPr>
        <p:spPr>
          <a:xfrm>
            <a:off x="4173219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Oval 116"/>
          <p:cNvSpPr/>
          <p:nvPr/>
        </p:nvSpPr>
        <p:spPr>
          <a:xfrm>
            <a:off x="4583683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Oval 117"/>
          <p:cNvSpPr/>
          <p:nvPr/>
        </p:nvSpPr>
        <p:spPr>
          <a:xfrm>
            <a:off x="4994147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Oval 118"/>
          <p:cNvSpPr/>
          <p:nvPr/>
        </p:nvSpPr>
        <p:spPr>
          <a:xfrm>
            <a:off x="5404611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Oval 119"/>
          <p:cNvSpPr/>
          <p:nvPr/>
        </p:nvSpPr>
        <p:spPr>
          <a:xfrm>
            <a:off x="5815075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Oval 120"/>
          <p:cNvSpPr/>
          <p:nvPr/>
        </p:nvSpPr>
        <p:spPr>
          <a:xfrm>
            <a:off x="6225539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Oval 121"/>
          <p:cNvSpPr/>
          <p:nvPr/>
        </p:nvSpPr>
        <p:spPr>
          <a:xfrm>
            <a:off x="6636003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Oval 122"/>
          <p:cNvSpPr/>
          <p:nvPr/>
        </p:nvSpPr>
        <p:spPr>
          <a:xfrm>
            <a:off x="7046467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Oval 123"/>
          <p:cNvSpPr/>
          <p:nvPr/>
        </p:nvSpPr>
        <p:spPr>
          <a:xfrm>
            <a:off x="7456931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Oval 124"/>
          <p:cNvSpPr/>
          <p:nvPr/>
        </p:nvSpPr>
        <p:spPr>
          <a:xfrm>
            <a:off x="3721607" y="5449824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Oval 125"/>
          <p:cNvSpPr/>
          <p:nvPr/>
        </p:nvSpPr>
        <p:spPr>
          <a:xfrm>
            <a:off x="6594855" y="5449824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TextBox 126"/>
          <p:cNvSpPr txBox="1"/>
          <p:nvPr/>
        </p:nvSpPr>
        <p:spPr>
          <a:xfrm>
            <a:off x="3657599" y="5266944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1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421120" y="5705856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8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9098280" y="5468112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E3EB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164E3C"/>
                </a:solidFill>
                <a:latin typeface="Arial"/>
              </a:rPr>
              <a:t>OFFICIAL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68680" y="5760720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Trusting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286000" y="582472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Task-based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7635240" y="582472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Relationship-based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3822191" y="5856732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Oval 133"/>
          <p:cNvSpPr/>
          <p:nvPr/>
        </p:nvSpPr>
        <p:spPr>
          <a:xfrm>
            <a:off x="3762755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Oval 134"/>
          <p:cNvSpPr/>
          <p:nvPr/>
        </p:nvSpPr>
        <p:spPr>
          <a:xfrm>
            <a:off x="4173219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Oval 135"/>
          <p:cNvSpPr/>
          <p:nvPr/>
        </p:nvSpPr>
        <p:spPr>
          <a:xfrm>
            <a:off x="4583683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Oval 136"/>
          <p:cNvSpPr/>
          <p:nvPr/>
        </p:nvSpPr>
        <p:spPr>
          <a:xfrm>
            <a:off x="4994147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Oval 137"/>
          <p:cNvSpPr/>
          <p:nvPr/>
        </p:nvSpPr>
        <p:spPr>
          <a:xfrm>
            <a:off x="5404611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Oval 138"/>
          <p:cNvSpPr/>
          <p:nvPr/>
        </p:nvSpPr>
        <p:spPr>
          <a:xfrm>
            <a:off x="5815075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Oval 139"/>
          <p:cNvSpPr/>
          <p:nvPr/>
        </p:nvSpPr>
        <p:spPr>
          <a:xfrm>
            <a:off x="6225539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Oval 140"/>
          <p:cNvSpPr/>
          <p:nvPr/>
        </p:nvSpPr>
        <p:spPr>
          <a:xfrm>
            <a:off x="6636003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Oval 141"/>
          <p:cNvSpPr/>
          <p:nvPr/>
        </p:nvSpPr>
        <p:spPr>
          <a:xfrm>
            <a:off x="7046467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Oval 142"/>
          <p:cNvSpPr/>
          <p:nvPr/>
        </p:nvSpPr>
        <p:spPr>
          <a:xfrm>
            <a:off x="7456931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Oval 143"/>
          <p:cNvSpPr/>
          <p:nvPr/>
        </p:nvSpPr>
        <p:spPr>
          <a:xfrm>
            <a:off x="7005319" y="5760720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Oval 144"/>
          <p:cNvSpPr/>
          <p:nvPr/>
        </p:nvSpPr>
        <p:spPr>
          <a:xfrm>
            <a:off x="4132071" y="5760720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6941312" y="5577840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9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3958336" y="6016752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2</a:t>
            </a:r>
          </a:p>
        </p:txBody>
      </p:sp>
      <p:sp>
        <p:nvSpPr>
          <p:cNvPr id="148" name="Rounded Rectangle 147"/>
          <p:cNvSpPr/>
          <p:nvPr/>
        </p:nvSpPr>
        <p:spPr>
          <a:xfrm>
            <a:off x="9098280" y="5779008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E3EB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164E3C"/>
                </a:solidFill>
                <a:latin typeface="Arial"/>
              </a:rPr>
              <a:t>OFFICIAL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868680" y="6071616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Disagreeing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2286000" y="613562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Confrontational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7635240" y="613562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Avoids confrontation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3822191" y="6167628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Oval 152"/>
          <p:cNvSpPr/>
          <p:nvPr/>
        </p:nvSpPr>
        <p:spPr>
          <a:xfrm>
            <a:off x="3762755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Oval 153"/>
          <p:cNvSpPr/>
          <p:nvPr/>
        </p:nvSpPr>
        <p:spPr>
          <a:xfrm>
            <a:off x="4173219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Oval 154"/>
          <p:cNvSpPr/>
          <p:nvPr/>
        </p:nvSpPr>
        <p:spPr>
          <a:xfrm>
            <a:off x="4583683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Oval 155"/>
          <p:cNvSpPr/>
          <p:nvPr/>
        </p:nvSpPr>
        <p:spPr>
          <a:xfrm>
            <a:off x="4994147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Oval 156"/>
          <p:cNvSpPr/>
          <p:nvPr/>
        </p:nvSpPr>
        <p:spPr>
          <a:xfrm>
            <a:off x="5404611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Oval 157"/>
          <p:cNvSpPr/>
          <p:nvPr/>
        </p:nvSpPr>
        <p:spPr>
          <a:xfrm>
            <a:off x="5815075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Oval 158"/>
          <p:cNvSpPr/>
          <p:nvPr/>
        </p:nvSpPr>
        <p:spPr>
          <a:xfrm>
            <a:off x="6225539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Oval 159"/>
          <p:cNvSpPr/>
          <p:nvPr/>
        </p:nvSpPr>
        <p:spPr>
          <a:xfrm>
            <a:off x="6636003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Oval 160"/>
          <p:cNvSpPr/>
          <p:nvPr/>
        </p:nvSpPr>
        <p:spPr>
          <a:xfrm>
            <a:off x="7046467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Oval 161"/>
          <p:cNvSpPr/>
          <p:nvPr/>
        </p:nvSpPr>
        <p:spPr>
          <a:xfrm>
            <a:off x="7456931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Oval 162"/>
          <p:cNvSpPr/>
          <p:nvPr/>
        </p:nvSpPr>
        <p:spPr>
          <a:xfrm>
            <a:off x="7415783" y="6071616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Oval 163"/>
          <p:cNvSpPr/>
          <p:nvPr/>
        </p:nvSpPr>
        <p:spPr>
          <a:xfrm>
            <a:off x="4952999" y="6071616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TextBox 164"/>
          <p:cNvSpPr txBox="1"/>
          <p:nvPr/>
        </p:nvSpPr>
        <p:spPr>
          <a:xfrm>
            <a:off x="7351775" y="5888736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10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4779264" y="6327648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167" name="Rounded Rectangle 166"/>
          <p:cNvSpPr/>
          <p:nvPr/>
        </p:nvSpPr>
        <p:spPr>
          <a:xfrm>
            <a:off x="9098280" y="6089904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E3EB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164E3C"/>
                </a:solidFill>
                <a:latin typeface="Arial"/>
              </a:rPr>
              <a:t>OFFICIAL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868680" y="6382512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Scheduling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2286000" y="644652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Linear-time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7635240" y="644652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Flexible-time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822191" y="6478524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Oval 171"/>
          <p:cNvSpPr/>
          <p:nvPr/>
        </p:nvSpPr>
        <p:spPr>
          <a:xfrm>
            <a:off x="3762755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Oval 172"/>
          <p:cNvSpPr/>
          <p:nvPr/>
        </p:nvSpPr>
        <p:spPr>
          <a:xfrm>
            <a:off x="4173219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Oval 173"/>
          <p:cNvSpPr/>
          <p:nvPr/>
        </p:nvSpPr>
        <p:spPr>
          <a:xfrm>
            <a:off x="4583683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Oval 174"/>
          <p:cNvSpPr/>
          <p:nvPr/>
        </p:nvSpPr>
        <p:spPr>
          <a:xfrm>
            <a:off x="4994147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Oval 175"/>
          <p:cNvSpPr/>
          <p:nvPr/>
        </p:nvSpPr>
        <p:spPr>
          <a:xfrm>
            <a:off x="5404611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Oval 176"/>
          <p:cNvSpPr/>
          <p:nvPr/>
        </p:nvSpPr>
        <p:spPr>
          <a:xfrm>
            <a:off x="5815075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Oval 177"/>
          <p:cNvSpPr/>
          <p:nvPr/>
        </p:nvSpPr>
        <p:spPr>
          <a:xfrm>
            <a:off x="6225539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Oval 178"/>
          <p:cNvSpPr/>
          <p:nvPr/>
        </p:nvSpPr>
        <p:spPr>
          <a:xfrm>
            <a:off x="6636003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Oval 179"/>
          <p:cNvSpPr/>
          <p:nvPr/>
        </p:nvSpPr>
        <p:spPr>
          <a:xfrm>
            <a:off x="7046467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Oval 180"/>
          <p:cNvSpPr/>
          <p:nvPr/>
        </p:nvSpPr>
        <p:spPr>
          <a:xfrm>
            <a:off x="7456931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Oval 181"/>
          <p:cNvSpPr/>
          <p:nvPr/>
        </p:nvSpPr>
        <p:spPr>
          <a:xfrm>
            <a:off x="4132071" y="6382512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Oval 182"/>
          <p:cNvSpPr/>
          <p:nvPr/>
        </p:nvSpPr>
        <p:spPr>
          <a:xfrm>
            <a:off x="4542535" y="6382512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4068064" y="6199632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2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4368800" y="6638544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3</a:t>
            </a:r>
          </a:p>
        </p:txBody>
      </p:sp>
      <p:sp>
        <p:nvSpPr>
          <p:cNvPr id="186" name="Rounded Rectangle 185"/>
          <p:cNvSpPr/>
          <p:nvPr/>
        </p:nvSpPr>
        <p:spPr>
          <a:xfrm>
            <a:off x="9098280" y="6400800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E3EB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164E3C"/>
                </a:solidFill>
                <a:latin typeface="Arial"/>
              </a:rPr>
              <a:t>OFFICIAL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868680" y="6400800"/>
            <a:ext cx="10972800" cy="14630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700" b="0" i="1">
                <a:solidFill>
                  <a:srgbClr val="6B7280"/>
                </a:solidFill>
                <a:latin typeface="Arial"/>
              </a:rPr>
              <a:t>Sourcing: Erin Meyer, The Culture Map (2014, updated 2019) — published country position. OFFICIAL Meyer data.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TextBox 18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🇯🇵 Japan  ·  Confidential briefing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Japan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Japan uses indirect, formal, respectful of hierarchy.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Strong seniority-based hierarchy; nemawashi (consensus-building).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Patient, relationship-focused, group consensus required.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🇯🇵 Japan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Indirect, formal, respectful of hierarchy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Strong seniority-based hierarchy; nemawashi (consensus-building)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🇯🇵 Japan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Patient, relationship-focused, group consensus required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Disagreeing publicly with anyone senior in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92240" y="459028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72084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direct confrontation; never cause someone to lose face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🇯🇵 Japan  ·  Confidential briefing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gokulturely.com/try?country=jp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🇯🇵 Japan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